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451"/>
    <p:restoredTop sz="94649"/>
  </p:normalViewPr>
  <p:slideViewPr>
    <p:cSldViewPr snapToGrid="0">
      <p:cViewPr varScale="1">
        <p:scale>
          <a:sx n="87" d="100"/>
          <a:sy n="87" d="100"/>
        </p:scale>
        <p:origin x="23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EE95D7-EA6F-4DE7-BD3C-3E17AFD03E51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E7575D7-93CB-4F0A-A0C6-5230A92326C3}">
      <dgm:prSet/>
      <dgm:spPr/>
      <dgm:t>
        <a:bodyPr/>
        <a:lstStyle/>
        <a:p>
          <a:r>
            <a:rPr lang="en-GB" baseline="0" dirty="0"/>
            <a:t>Africa’s Triple Dilemma</a:t>
          </a:r>
          <a:endParaRPr lang="en-US" dirty="0"/>
        </a:p>
      </dgm:t>
    </dgm:pt>
    <dgm:pt modelId="{F7BA50B2-D029-41D6-A52D-F8202EAA5AB0}" type="parTrans" cxnId="{60A1E88B-1261-4135-B998-C16CD3D11CC7}">
      <dgm:prSet/>
      <dgm:spPr/>
      <dgm:t>
        <a:bodyPr/>
        <a:lstStyle/>
        <a:p>
          <a:endParaRPr lang="en-US"/>
        </a:p>
      </dgm:t>
    </dgm:pt>
    <dgm:pt modelId="{F4839D87-36EC-4A14-8C0E-0EE3D484349B}" type="sibTrans" cxnId="{60A1E88B-1261-4135-B998-C16CD3D11CC7}">
      <dgm:prSet/>
      <dgm:spPr/>
      <dgm:t>
        <a:bodyPr/>
        <a:lstStyle/>
        <a:p>
          <a:endParaRPr lang="en-US"/>
        </a:p>
      </dgm:t>
    </dgm:pt>
    <dgm:pt modelId="{F8EF53D6-C7DF-4641-BDA5-E25974DCF8D8}">
      <dgm:prSet/>
      <dgm:spPr/>
      <dgm:t>
        <a:bodyPr/>
        <a:lstStyle/>
        <a:p>
          <a:r>
            <a:rPr lang="en-GB" baseline="0" dirty="0"/>
            <a:t>The Resource Tightrope</a:t>
          </a:r>
          <a:endParaRPr lang="en-US" dirty="0"/>
        </a:p>
      </dgm:t>
    </dgm:pt>
    <dgm:pt modelId="{1C57CE0A-E96D-4633-B102-18B0C2432FF3}" type="parTrans" cxnId="{90B80EFC-18AD-4ED6-BBF3-3C74C6275F8F}">
      <dgm:prSet/>
      <dgm:spPr/>
      <dgm:t>
        <a:bodyPr/>
        <a:lstStyle/>
        <a:p>
          <a:endParaRPr lang="en-US"/>
        </a:p>
      </dgm:t>
    </dgm:pt>
    <dgm:pt modelId="{D699C2F9-BE9A-4871-A9FF-0992A344114C}" type="sibTrans" cxnId="{90B80EFC-18AD-4ED6-BBF3-3C74C6275F8F}">
      <dgm:prSet/>
      <dgm:spPr/>
      <dgm:t>
        <a:bodyPr/>
        <a:lstStyle/>
        <a:p>
          <a:endParaRPr lang="en-US"/>
        </a:p>
      </dgm:t>
    </dgm:pt>
    <dgm:pt modelId="{343F6510-326D-4A8C-970A-0CB821D95505}">
      <dgm:prSet/>
      <dgm:spPr/>
      <dgm:t>
        <a:bodyPr/>
        <a:lstStyle/>
        <a:p>
          <a:r>
            <a:rPr lang="en-GB" baseline="0" dirty="0"/>
            <a:t>Resource Nationalism</a:t>
          </a:r>
          <a:endParaRPr lang="en-US" dirty="0"/>
        </a:p>
      </dgm:t>
    </dgm:pt>
    <dgm:pt modelId="{3D4EAB26-CCB3-4BF4-ADD7-4E534BD28E60}" type="parTrans" cxnId="{97956B1C-E166-4C18-85BC-05670D3960E9}">
      <dgm:prSet/>
      <dgm:spPr/>
      <dgm:t>
        <a:bodyPr/>
        <a:lstStyle/>
        <a:p>
          <a:endParaRPr lang="en-US"/>
        </a:p>
      </dgm:t>
    </dgm:pt>
    <dgm:pt modelId="{9D421CDF-944F-4E29-BA58-AEDAF1C6E85B}" type="sibTrans" cxnId="{97956B1C-E166-4C18-85BC-05670D3960E9}">
      <dgm:prSet/>
      <dgm:spPr/>
      <dgm:t>
        <a:bodyPr/>
        <a:lstStyle/>
        <a:p>
          <a:endParaRPr lang="en-US"/>
        </a:p>
      </dgm:t>
    </dgm:pt>
    <dgm:pt modelId="{D7A5FEC4-ADDE-42E6-966D-E922F8AD6A57}">
      <dgm:prSet/>
      <dgm:spPr/>
      <dgm:t>
        <a:bodyPr/>
        <a:lstStyle/>
        <a:p>
          <a:r>
            <a:rPr lang="en-GB" baseline="0" dirty="0"/>
            <a:t>Debt Pressures</a:t>
          </a:r>
          <a:endParaRPr lang="en-US" dirty="0"/>
        </a:p>
      </dgm:t>
    </dgm:pt>
    <dgm:pt modelId="{8B865DEE-3158-4112-BA93-34548A0F9FE4}" type="parTrans" cxnId="{BC515820-4B34-46EE-A9EF-EA1D69B4635D}">
      <dgm:prSet/>
      <dgm:spPr/>
      <dgm:t>
        <a:bodyPr/>
        <a:lstStyle/>
        <a:p>
          <a:endParaRPr lang="en-US"/>
        </a:p>
      </dgm:t>
    </dgm:pt>
    <dgm:pt modelId="{97BCA307-DA55-4644-A03D-421605B21847}" type="sibTrans" cxnId="{BC515820-4B34-46EE-A9EF-EA1D69B4635D}">
      <dgm:prSet/>
      <dgm:spPr/>
      <dgm:t>
        <a:bodyPr/>
        <a:lstStyle/>
        <a:p>
          <a:endParaRPr lang="en-US"/>
        </a:p>
      </dgm:t>
    </dgm:pt>
    <dgm:pt modelId="{55283651-075C-43E1-B921-F5CFFDAB816B}">
      <dgm:prSet/>
      <dgm:spPr/>
      <dgm:t>
        <a:bodyPr/>
        <a:lstStyle/>
        <a:p>
          <a:r>
            <a:rPr lang="en-GB" baseline="0" dirty="0"/>
            <a:t>Digital Infrastructure </a:t>
          </a:r>
          <a:endParaRPr lang="en-US" dirty="0"/>
        </a:p>
      </dgm:t>
    </dgm:pt>
    <dgm:pt modelId="{E9BE1A50-0E01-4FA0-9BB4-8970F7D2B80B}" type="parTrans" cxnId="{83021745-D693-49A2-85B7-8619032D4838}">
      <dgm:prSet/>
      <dgm:spPr/>
      <dgm:t>
        <a:bodyPr/>
        <a:lstStyle/>
        <a:p>
          <a:endParaRPr lang="en-US"/>
        </a:p>
      </dgm:t>
    </dgm:pt>
    <dgm:pt modelId="{CF90D08E-A95A-403D-BC7D-8CF3D2992795}" type="sibTrans" cxnId="{83021745-D693-49A2-85B7-8619032D4838}">
      <dgm:prSet/>
      <dgm:spPr/>
      <dgm:t>
        <a:bodyPr/>
        <a:lstStyle/>
        <a:p>
          <a:endParaRPr lang="en-US"/>
        </a:p>
      </dgm:t>
    </dgm:pt>
    <dgm:pt modelId="{08FD22AA-32C5-4F1A-94F1-457874DBEDBF}">
      <dgm:prSet/>
      <dgm:spPr/>
      <dgm:t>
        <a:bodyPr/>
        <a:lstStyle/>
        <a:p>
          <a:r>
            <a:rPr lang="en-GB" baseline="0" dirty="0"/>
            <a:t>Digital Sovereignty </a:t>
          </a:r>
          <a:endParaRPr lang="en-US" dirty="0"/>
        </a:p>
      </dgm:t>
    </dgm:pt>
    <dgm:pt modelId="{627F7865-4127-4637-BE77-9BCFC1A7B5BF}" type="parTrans" cxnId="{9091B31E-ABED-4927-A3FC-6B24BCBE7801}">
      <dgm:prSet/>
      <dgm:spPr/>
      <dgm:t>
        <a:bodyPr/>
        <a:lstStyle/>
        <a:p>
          <a:endParaRPr lang="en-US"/>
        </a:p>
      </dgm:t>
    </dgm:pt>
    <dgm:pt modelId="{B0B9B677-E3DF-4834-84C8-814D5B41DA4B}" type="sibTrans" cxnId="{9091B31E-ABED-4927-A3FC-6B24BCBE7801}">
      <dgm:prSet/>
      <dgm:spPr/>
      <dgm:t>
        <a:bodyPr/>
        <a:lstStyle/>
        <a:p>
          <a:endParaRPr lang="en-US"/>
        </a:p>
      </dgm:t>
    </dgm:pt>
    <dgm:pt modelId="{EE070C1A-A6A8-4E3C-B6C7-86F61F959A28}">
      <dgm:prSet/>
      <dgm:spPr/>
      <dgm:t>
        <a:bodyPr/>
        <a:lstStyle/>
        <a:p>
          <a:r>
            <a:rPr lang="en-GB" baseline="0" dirty="0"/>
            <a:t>Success Stories</a:t>
          </a:r>
          <a:endParaRPr lang="en-US" dirty="0"/>
        </a:p>
      </dgm:t>
    </dgm:pt>
    <dgm:pt modelId="{03521EFE-DE0D-4130-B183-FCB4CEA8A538}" type="parTrans" cxnId="{A638D701-418C-40ED-9B2A-D2BC58EECC4D}">
      <dgm:prSet/>
      <dgm:spPr/>
      <dgm:t>
        <a:bodyPr/>
        <a:lstStyle/>
        <a:p>
          <a:endParaRPr lang="en-US"/>
        </a:p>
      </dgm:t>
    </dgm:pt>
    <dgm:pt modelId="{51E95EC5-F544-4F3A-A9E9-A9755410A573}" type="sibTrans" cxnId="{A638D701-418C-40ED-9B2A-D2BC58EECC4D}">
      <dgm:prSet/>
      <dgm:spPr/>
      <dgm:t>
        <a:bodyPr/>
        <a:lstStyle/>
        <a:p>
          <a:endParaRPr lang="en-US"/>
        </a:p>
      </dgm:t>
    </dgm:pt>
    <dgm:pt modelId="{581E62EA-B919-4E4A-B17C-8F2BDEB96F45}">
      <dgm:prSet/>
      <dgm:spPr/>
      <dgm:t>
        <a:bodyPr/>
        <a:lstStyle/>
        <a:p>
          <a:r>
            <a:rPr lang="en-GB" baseline="0" dirty="0"/>
            <a:t>Rwanda Blueprint</a:t>
          </a:r>
          <a:endParaRPr lang="en-US" dirty="0"/>
        </a:p>
      </dgm:t>
    </dgm:pt>
    <dgm:pt modelId="{4BE62D1C-A16F-4747-91A1-7E5C948CE84B}" type="parTrans" cxnId="{6794F3B2-421C-494B-BA2F-8688DECDCF06}">
      <dgm:prSet/>
      <dgm:spPr/>
      <dgm:t>
        <a:bodyPr/>
        <a:lstStyle/>
        <a:p>
          <a:endParaRPr lang="en-US"/>
        </a:p>
      </dgm:t>
    </dgm:pt>
    <dgm:pt modelId="{CAF1BCF0-2970-4E10-BE35-B31A19137135}" type="sibTrans" cxnId="{6794F3B2-421C-494B-BA2F-8688DECDCF06}">
      <dgm:prSet/>
      <dgm:spPr/>
      <dgm:t>
        <a:bodyPr/>
        <a:lstStyle/>
        <a:p>
          <a:endParaRPr lang="en-US"/>
        </a:p>
      </dgm:t>
    </dgm:pt>
    <dgm:pt modelId="{55BE9E5B-9296-4A12-BA0C-4AC006B1F862}">
      <dgm:prSet/>
      <dgm:spPr/>
      <dgm:t>
        <a:bodyPr/>
        <a:lstStyle/>
        <a:p>
          <a:r>
            <a:rPr lang="en-GB" baseline="0" dirty="0"/>
            <a:t>Challenges &amp; Risks</a:t>
          </a:r>
          <a:endParaRPr lang="en-US" dirty="0"/>
        </a:p>
      </dgm:t>
    </dgm:pt>
    <dgm:pt modelId="{ECB5F8F2-D5D7-489F-9FE0-C92DA244C442}" type="parTrans" cxnId="{4EEFE816-9E26-4FAC-9068-16DFE3157068}">
      <dgm:prSet/>
      <dgm:spPr/>
      <dgm:t>
        <a:bodyPr/>
        <a:lstStyle/>
        <a:p>
          <a:endParaRPr lang="en-US"/>
        </a:p>
      </dgm:t>
    </dgm:pt>
    <dgm:pt modelId="{9BFB391F-5A24-4069-87FD-DD000D99CA9C}" type="sibTrans" cxnId="{4EEFE816-9E26-4FAC-9068-16DFE3157068}">
      <dgm:prSet/>
      <dgm:spPr/>
      <dgm:t>
        <a:bodyPr/>
        <a:lstStyle/>
        <a:p>
          <a:endParaRPr lang="en-US"/>
        </a:p>
      </dgm:t>
    </dgm:pt>
    <dgm:pt modelId="{DE02BBD5-5F31-4C84-9D4A-883832A4003E}">
      <dgm:prSet/>
      <dgm:spPr/>
      <dgm:t>
        <a:bodyPr/>
        <a:lstStyle/>
        <a:p>
          <a:r>
            <a:rPr lang="en-GB" baseline="0" dirty="0"/>
            <a:t>Continental Responses </a:t>
          </a:r>
          <a:endParaRPr lang="en-US" dirty="0"/>
        </a:p>
      </dgm:t>
    </dgm:pt>
    <dgm:pt modelId="{E2D2A45B-93C7-41C6-9562-727336789B7B}" type="parTrans" cxnId="{7E91EDB4-226B-4B83-9CF9-ACBEACF3BECF}">
      <dgm:prSet/>
      <dgm:spPr/>
      <dgm:t>
        <a:bodyPr/>
        <a:lstStyle/>
        <a:p>
          <a:endParaRPr lang="en-US"/>
        </a:p>
      </dgm:t>
    </dgm:pt>
    <dgm:pt modelId="{9833A5BD-0167-435F-9937-10FD9DDE2CAB}" type="sibTrans" cxnId="{7E91EDB4-226B-4B83-9CF9-ACBEACF3BECF}">
      <dgm:prSet/>
      <dgm:spPr/>
      <dgm:t>
        <a:bodyPr/>
        <a:lstStyle/>
        <a:p>
          <a:endParaRPr lang="en-US"/>
        </a:p>
      </dgm:t>
    </dgm:pt>
    <dgm:pt modelId="{6DFDC43F-87A0-443F-9089-5D5EB198E511}">
      <dgm:prSet/>
      <dgm:spPr/>
      <dgm:t>
        <a:bodyPr/>
        <a:lstStyle/>
        <a:p>
          <a:r>
            <a:rPr lang="en-GB" baseline="0" dirty="0"/>
            <a:t>Recommendations </a:t>
          </a:r>
          <a:endParaRPr lang="en-US" dirty="0"/>
        </a:p>
      </dgm:t>
    </dgm:pt>
    <dgm:pt modelId="{E697A2D2-F778-4BF8-BC82-93BF43B34E06}" type="parTrans" cxnId="{1F2C4871-BBC1-45C8-A365-12BA20E40E14}">
      <dgm:prSet/>
      <dgm:spPr/>
      <dgm:t>
        <a:bodyPr/>
        <a:lstStyle/>
        <a:p>
          <a:endParaRPr lang="en-US"/>
        </a:p>
      </dgm:t>
    </dgm:pt>
    <dgm:pt modelId="{0668BE22-A3D0-45D1-BD64-CFD766470FF9}" type="sibTrans" cxnId="{1F2C4871-BBC1-45C8-A365-12BA20E40E14}">
      <dgm:prSet/>
      <dgm:spPr/>
      <dgm:t>
        <a:bodyPr/>
        <a:lstStyle/>
        <a:p>
          <a:endParaRPr lang="en-US"/>
        </a:p>
      </dgm:t>
    </dgm:pt>
    <dgm:pt modelId="{B4E416D6-9361-0343-8D49-571ECC0547F8}" type="pres">
      <dgm:prSet presAssocID="{23EE95D7-EA6F-4DE7-BD3C-3E17AFD03E51}" presName="Name0" presStyleCnt="0">
        <dgm:presLayoutVars>
          <dgm:dir/>
          <dgm:resizeHandles val="exact"/>
        </dgm:presLayoutVars>
      </dgm:prSet>
      <dgm:spPr/>
    </dgm:pt>
    <dgm:pt modelId="{D765D89C-440B-B34B-AC97-39A54229A605}" type="pres">
      <dgm:prSet presAssocID="{3E7575D7-93CB-4F0A-A0C6-5230A92326C3}" presName="node" presStyleLbl="node1" presStyleIdx="0" presStyleCnt="11">
        <dgm:presLayoutVars>
          <dgm:bulletEnabled val="1"/>
        </dgm:presLayoutVars>
      </dgm:prSet>
      <dgm:spPr/>
    </dgm:pt>
    <dgm:pt modelId="{F4BDD5E9-C172-6645-9EDD-3BFE51834870}" type="pres">
      <dgm:prSet presAssocID="{F4839D87-36EC-4A14-8C0E-0EE3D484349B}" presName="sibTrans" presStyleLbl="sibTrans1D1" presStyleIdx="0" presStyleCnt="10"/>
      <dgm:spPr/>
    </dgm:pt>
    <dgm:pt modelId="{7F5AAF88-72F7-4846-95C0-7844CDA1DC30}" type="pres">
      <dgm:prSet presAssocID="{F4839D87-36EC-4A14-8C0E-0EE3D484349B}" presName="connectorText" presStyleLbl="sibTrans1D1" presStyleIdx="0" presStyleCnt="10"/>
      <dgm:spPr/>
    </dgm:pt>
    <dgm:pt modelId="{CA5C5DF7-6DED-D04D-97D3-2C627AF8A1AF}" type="pres">
      <dgm:prSet presAssocID="{F8EF53D6-C7DF-4641-BDA5-E25974DCF8D8}" presName="node" presStyleLbl="node1" presStyleIdx="1" presStyleCnt="11">
        <dgm:presLayoutVars>
          <dgm:bulletEnabled val="1"/>
        </dgm:presLayoutVars>
      </dgm:prSet>
      <dgm:spPr/>
    </dgm:pt>
    <dgm:pt modelId="{6FE7D75C-58C4-7844-9C75-EF998AEBF1AB}" type="pres">
      <dgm:prSet presAssocID="{D699C2F9-BE9A-4871-A9FF-0992A344114C}" presName="sibTrans" presStyleLbl="sibTrans1D1" presStyleIdx="1" presStyleCnt="10"/>
      <dgm:spPr/>
    </dgm:pt>
    <dgm:pt modelId="{C8FA587C-8C2C-7A4E-8BBD-BE09F64E506F}" type="pres">
      <dgm:prSet presAssocID="{D699C2F9-BE9A-4871-A9FF-0992A344114C}" presName="connectorText" presStyleLbl="sibTrans1D1" presStyleIdx="1" presStyleCnt="10"/>
      <dgm:spPr/>
    </dgm:pt>
    <dgm:pt modelId="{2045B1E4-AA2F-384F-A18B-2DACAE1FE854}" type="pres">
      <dgm:prSet presAssocID="{343F6510-326D-4A8C-970A-0CB821D95505}" presName="node" presStyleLbl="node1" presStyleIdx="2" presStyleCnt="11">
        <dgm:presLayoutVars>
          <dgm:bulletEnabled val="1"/>
        </dgm:presLayoutVars>
      </dgm:prSet>
      <dgm:spPr/>
    </dgm:pt>
    <dgm:pt modelId="{63A4314F-CC59-EC4B-9AD7-2D0EEBEF6DDF}" type="pres">
      <dgm:prSet presAssocID="{9D421CDF-944F-4E29-BA58-AEDAF1C6E85B}" presName="sibTrans" presStyleLbl="sibTrans1D1" presStyleIdx="2" presStyleCnt="10"/>
      <dgm:spPr/>
    </dgm:pt>
    <dgm:pt modelId="{9FACF4F9-E909-534D-A716-DC68EC9DC937}" type="pres">
      <dgm:prSet presAssocID="{9D421CDF-944F-4E29-BA58-AEDAF1C6E85B}" presName="connectorText" presStyleLbl="sibTrans1D1" presStyleIdx="2" presStyleCnt="10"/>
      <dgm:spPr/>
    </dgm:pt>
    <dgm:pt modelId="{D034C84E-A591-B941-A519-F29EEBF223E9}" type="pres">
      <dgm:prSet presAssocID="{D7A5FEC4-ADDE-42E6-966D-E922F8AD6A57}" presName="node" presStyleLbl="node1" presStyleIdx="3" presStyleCnt="11">
        <dgm:presLayoutVars>
          <dgm:bulletEnabled val="1"/>
        </dgm:presLayoutVars>
      </dgm:prSet>
      <dgm:spPr/>
    </dgm:pt>
    <dgm:pt modelId="{8B531D36-FBD1-2E42-A7B4-864DC3BEA50E}" type="pres">
      <dgm:prSet presAssocID="{97BCA307-DA55-4644-A03D-421605B21847}" presName="sibTrans" presStyleLbl="sibTrans1D1" presStyleIdx="3" presStyleCnt="10"/>
      <dgm:spPr/>
    </dgm:pt>
    <dgm:pt modelId="{7E682A17-5E5A-A448-A655-F6E231750DC7}" type="pres">
      <dgm:prSet presAssocID="{97BCA307-DA55-4644-A03D-421605B21847}" presName="connectorText" presStyleLbl="sibTrans1D1" presStyleIdx="3" presStyleCnt="10"/>
      <dgm:spPr/>
    </dgm:pt>
    <dgm:pt modelId="{AD3644E8-527A-244C-9D4B-914DB133EBC5}" type="pres">
      <dgm:prSet presAssocID="{55283651-075C-43E1-B921-F5CFFDAB816B}" presName="node" presStyleLbl="node1" presStyleIdx="4" presStyleCnt="11">
        <dgm:presLayoutVars>
          <dgm:bulletEnabled val="1"/>
        </dgm:presLayoutVars>
      </dgm:prSet>
      <dgm:spPr/>
    </dgm:pt>
    <dgm:pt modelId="{D7A7A984-F8AF-BD42-B0BE-1B79CD40B553}" type="pres">
      <dgm:prSet presAssocID="{CF90D08E-A95A-403D-BC7D-8CF3D2992795}" presName="sibTrans" presStyleLbl="sibTrans1D1" presStyleIdx="4" presStyleCnt="10"/>
      <dgm:spPr/>
    </dgm:pt>
    <dgm:pt modelId="{F6F7774C-8DBF-D548-A56F-09B0E8DA645B}" type="pres">
      <dgm:prSet presAssocID="{CF90D08E-A95A-403D-BC7D-8CF3D2992795}" presName="connectorText" presStyleLbl="sibTrans1D1" presStyleIdx="4" presStyleCnt="10"/>
      <dgm:spPr/>
    </dgm:pt>
    <dgm:pt modelId="{47AF5DFB-CD0F-7747-9DAE-C05F781BC94D}" type="pres">
      <dgm:prSet presAssocID="{08FD22AA-32C5-4F1A-94F1-457874DBEDBF}" presName="node" presStyleLbl="node1" presStyleIdx="5" presStyleCnt="11">
        <dgm:presLayoutVars>
          <dgm:bulletEnabled val="1"/>
        </dgm:presLayoutVars>
      </dgm:prSet>
      <dgm:spPr/>
    </dgm:pt>
    <dgm:pt modelId="{6D0017DB-5DE5-EF4F-9848-776E57E4D250}" type="pres">
      <dgm:prSet presAssocID="{B0B9B677-E3DF-4834-84C8-814D5B41DA4B}" presName="sibTrans" presStyleLbl="sibTrans1D1" presStyleIdx="5" presStyleCnt="10"/>
      <dgm:spPr/>
    </dgm:pt>
    <dgm:pt modelId="{C88BDDD4-8C13-EE4F-83D1-FED6AEED2100}" type="pres">
      <dgm:prSet presAssocID="{B0B9B677-E3DF-4834-84C8-814D5B41DA4B}" presName="connectorText" presStyleLbl="sibTrans1D1" presStyleIdx="5" presStyleCnt="10"/>
      <dgm:spPr/>
    </dgm:pt>
    <dgm:pt modelId="{FA0025E5-49B9-8644-B69C-47B43EAE2FA7}" type="pres">
      <dgm:prSet presAssocID="{EE070C1A-A6A8-4E3C-B6C7-86F61F959A28}" presName="node" presStyleLbl="node1" presStyleIdx="6" presStyleCnt="11">
        <dgm:presLayoutVars>
          <dgm:bulletEnabled val="1"/>
        </dgm:presLayoutVars>
      </dgm:prSet>
      <dgm:spPr/>
    </dgm:pt>
    <dgm:pt modelId="{43618630-8BE1-1444-B8D0-5E42C0ED7C1D}" type="pres">
      <dgm:prSet presAssocID="{51E95EC5-F544-4F3A-A9E9-A9755410A573}" presName="sibTrans" presStyleLbl="sibTrans1D1" presStyleIdx="6" presStyleCnt="10"/>
      <dgm:spPr/>
    </dgm:pt>
    <dgm:pt modelId="{C4903B9E-D356-B14B-8656-B3C48D6E2141}" type="pres">
      <dgm:prSet presAssocID="{51E95EC5-F544-4F3A-A9E9-A9755410A573}" presName="connectorText" presStyleLbl="sibTrans1D1" presStyleIdx="6" presStyleCnt="10"/>
      <dgm:spPr/>
    </dgm:pt>
    <dgm:pt modelId="{35A659EA-30EA-EA46-89E2-8C1D254441F2}" type="pres">
      <dgm:prSet presAssocID="{581E62EA-B919-4E4A-B17C-8F2BDEB96F45}" presName="node" presStyleLbl="node1" presStyleIdx="7" presStyleCnt="11">
        <dgm:presLayoutVars>
          <dgm:bulletEnabled val="1"/>
        </dgm:presLayoutVars>
      </dgm:prSet>
      <dgm:spPr/>
    </dgm:pt>
    <dgm:pt modelId="{F349A2BE-82E5-1442-B650-8568EC0CA874}" type="pres">
      <dgm:prSet presAssocID="{CAF1BCF0-2970-4E10-BE35-B31A19137135}" presName="sibTrans" presStyleLbl="sibTrans1D1" presStyleIdx="7" presStyleCnt="10"/>
      <dgm:spPr/>
    </dgm:pt>
    <dgm:pt modelId="{A46623C5-E2B7-064B-9D80-1A0A1446F331}" type="pres">
      <dgm:prSet presAssocID="{CAF1BCF0-2970-4E10-BE35-B31A19137135}" presName="connectorText" presStyleLbl="sibTrans1D1" presStyleIdx="7" presStyleCnt="10"/>
      <dgm:spPr/>
    </dgm:pt>
    <dgm:pt modelId="{FBCADCA8-0BB9-A546-A174-A4BF1D05C7A4}" type="pres">
      <dgm:prSet presAssocID="{55BE9E5B-9296-4A12-BA0C-4AC006B1F862}" presName="node" presStyleLbl="node1" presStyleIdx="8" presStyleCnt="11">
        <dgm:presLayoutVars>
          <dgm:bulletEnabled val="1"/>
        </dgm:presLayoutVars>
      </dgm:prSet>
      <dgm:spPr/>
    </dgm:pt>
    <dgm:pt modelId="{39D4A157-C82A-E94F-93ED-689A731CBE1D}" type="pres">
      <dgm:prSet presAssocID="{9BFB391F-5A24-4069-87FD-DD000D99CA9C}" presName="sibTrans" presStyleLbl="sibTrans1D1" presStyleIdx="8" presStyleCnt="10"/>
      <dgm:spPr/>
    </dgm:pt>
    <dgm:pt modelId="{C0C9F1BB-0AFC-7841-82AF-FC4DCC116F4F}" type="pres">
      <dgm:prSet presAssocID="{9BFB391F-5A24-4069-87FD-DD000D99CA9C}" presName="connectorText" presStyleLbl="sibTrans1D1" presStyleIdx="8" presStyleCnt="10"/>
      <dgm:spPr/>
    </dgm:pt>
    <dgm:pt modelId="{AA485BA0-AAA9-C74A-9746-EAAD5E7B6BBB}" type="pres">
      <dgm:prSet presAssocID="{DE02BBD5-5F31-4C84-9D4A-883832A4003E}" presName="node" presStyleLbl="node1" presStyleIdx="9" presStyleCnt="11">
        <dgm:presLayoutVars>
          <dgm:bulletEnabled val="1"/>
        </dgm:presLayoutVars>
      </dgm:prSet>
      <dgm:spPr/>
    </dgm:pt>
    <dgm:pt modelId="{836F96DF-EA84-954A-AA9C-964F6EA24D82}" type="pres">
      <dgm:prSet presAssocID="{9833A5BD-0167-435F-9937-10FD9DDE2CAB}" presName="sibTrans" presStyleLbl="sibTrans1D1" presStyleIdx="9" presStyleCnt="10"/>
      <dgm:spPr/>
    </dgm:pt>
    <dgm:pt modelId="{7946D3D7-51EB-9D4A-8427-2321D49AAB91}" type="pres">
      <dgm:prSet presAssocID="{9833A5BD-0167-435F-9937-10FD9DDE2CAB}" presName="connectorText" presStyleLbl="sibTrans1D1" presStyleIdx="9" presStyleCnt="10"/>
      <dgm:spPr/>
    </dgm:pt>
    <dgm:pt modelId="{5C62A1D3-B31F-594B-AC73-0A76AF39638E}" type="pres">
      <dgm:prSet presAssocID="{6DFDC43F-87A0-443F-9089-5D5EB198E511}" presName="node" presStyleLbl="node1" presStyleIdx="10" presStyleCnt="11">
        <dgm:presLayoutVars>
          <dgm:bulletEnabled val="1"/>
        </dgm:presLayoutVars>
      </dgm:prSet>
      <dgm:spPr/>
    </dgm:pt>
  </dgm:ptLst>
  <dgm:cxnLst>
    <dgm:cxn modelId="{A12B3900-8BDD-5443-AB74-C495FC5C0A93}" type="presOf" srcId="{CAF1BCF0-2970-4E10-BE35-B31A19137135}" destId="{F349A2BE-82E5-1442-B650-8568EC0CA874}" srcOrd="0" destOrd="0" presId="urn:microsoft.com/office/officeart/2016/7/layout/RepeatingBendingProcessNew"/>
    <dgm:cxn modelId="{A638D701-418C-40ED-9B2A-D2BC58EECC4D}" srcId="{23EE95D7-EA6F-4DE7-BD3C-3E17AFD03E51}" destId="{EE070C1A-A6A8-4E3C-B6C7-86F61F959A28}" srcOrd="6" destOrd="0" parTransId="{03521EFE-DE0D-4130-B183-FCB4CEA8A538}" sibTransId="{51E95EC5-F544-4F3A-A9E9-A9755410A573}"/>
    <dgm:cxn modelId="{5FD8DB03-8AC1-F749-8C1B-D2EC5B9BAA84}" type="presOf" srcId="{DE02BBD5-5F31-4C84-9D4A-883832A4003E}" destId="{AA485BA0-AAA9-C74A-9746-EAAD5E7B6BBB}" srcOrd="0" destOrd="0" presId="urn:microsoft.com/office/officeart/2016/7/layout/RepeatingBendingProcessNew"/>
    <dgm:cxn modelId="{1F1C3506-CA02-4141-BF91-46284F3C193D}" type="presOf" srcId="{D699C2F9-BE9A-4871-A9FF-0992A344114C}" destId="{C8FA587C-8C2C-7A4E-8BBD-BE09F64E506F}" srcOrd="1" destOrd="0" presId="urn:microsoft.com/office/officeart/2016/7/layout/RepeatingBendingProcessNew"/>
    <dgm:cxn modelId="{A6A48606-FBCE-1A43-8544-1F0413DD447C}" type="presOf" srcId="{3E7575D7-93CB-4F0A-A0C6-5230A92326C3}" destId="{D765D89C-440B-B34B-AC97-39A54229A605}" srcOrd="0" destOrd="0" presId="urn:microsoft.com/office/officeart/2016/7/layout/RepeatingBendingProcessNew"/>
    <dgm:cxn modelId="{8808DC09-7554-F54B-89AF-A06E05F116EC}" type="presOf" srcId="{9833A5BD-0167-435F-9937-10FD9DDE2CAB}" destId="{7946D3D7-51EB-9D4A-8427-2321D49AAB91}" srcOrd="1" destOrd="0" presId="urn:microsoft.com/office/officeart/2016/7/layout/RepeatingBendingProcessNew"/>
    <dgm:cxn modelId="{4EEFE816-9E26-4FAC-9068-16DFE3157068}" srcId="{23EE95D7-EA6F-4DE7-BD3C-3E17AFD03E51}" destId="{55BE9E5B-9296-4A12-BA0C-4AC006B1F862}" srcOrd="8" destOrd="0" parTransId="{ECB5F8F2-D5D7-489F-9FE0-C92DA244C442}" sibTransId="{9BFB391F-5A24-4069-87FD-DD000D99CA9C}"/>
    <dgm:cxn modelId="{97956B1C-E166-4C18-85BC-05670D3960E9}" srcId="{23EE95D7-EA6F-4DE7-BD3C-3E17AFD03E51}" destId="{343F6510-326D-4A8C-970A-0CB821D95505}" srcOrd="2" destOrd="0" parTransId="{3D4EAB26-CCB3-4BF4-ADD7-4E534BD28E60}" sibTransId="{9D421CDF-944F-4E29-BA58-AEDAF1C6E85B}"/>
    <dgm:cxn modelId="{AD420A1D-3705-5D42-A772-10E778F84B16}" type="presOf" srcId="{B0B9B677-E3DF-4834-84C8-814D5B41DA4B}" destId="{C88BDDD4-8C13-EE4F-83D1-FED6AEED2100}" srcOrd="1" destOrd="0" presId="urn:microsoft.com/office/officeart/2016/7/layout/RepeatingBendingProcessNew"/>
    <dgm:cxn modelId="{9091B31E-ABED-4927-A3FC-6B24BCBE7801}" srcId="{23EE95D7-EA6F-4DE7-BD3C-3E17AFD03E51}" destId="{08FD22AA-32C5-4F1A-94F1-457874DBEDBF}" srcOrd="5" destOrd="0" parTransId="{627F7865-4127-4637-BE77-9BCFC1A7B5BF}" sibTransId="{B0B9B677-E3DF-4834-84C8-814D5B41DA4B}"/>
    <dgm:cxn modelId="{BC515820-4B34-46EE-A9EF-EA1D69B4635D}" srcId="{23EE95D7-EA6F-4DE7-BD3C-3E17AFD03E51}" destId="{D7A5FEC4-ADDE-42E6-966D-E922F8AD6A57}" srcOrd="3" destOrd="0" parTransId="{8B865DEE-3158-4112-BA93-34548A0F9FE4}" sibTransId="{97BCA307-DA55-4644-A03D-421605B21847}"/>
    <dgm:cxn modelId="{CA736E3D-BF01-A348-A4F4-A54F6E8AC6A3}" type="presOf" srcId="{343F6510-326D-4A8C-970A-0CB821D95505}" destId="{2045B1E4-AA2F-384F-A18B-2DACAE1FE854}" srcOrd="0" destOrd="0" presId="urn:microsoft.com/office/officeart/2016/7/layout/RepeatingBendingProcessNew"/>
    <dgm:cxn modelId="{83021745-D693-49A2-85B7-8619032D4838}" srcId="{23EE95D7-EA6F-4DE7-BD3C-3E17AFD03E51}" destId="{55283651-075C-43E1-B921-F5CFFDAB816B}" srcOrd="4" destOrd="0" parTransId="{E9BE1A50-0E01-4FA0-9BB4-8970F7D2B80B}" sibTransId="{CF90D08E-A95A-403D-BC7D-8CF3D2992795}"/>
    <dgm:cxn modelId="{AC56A748-E08B-FA4F-B3FA-A5A5A0708A1A}" type="presOf" srcId="{9D421CDF-944F-4E29-BA58-AEDAF1C6E85B}" destId="{63A4314F-CC59-EC4B-9AD7-2D0EEBEF6DDF}" srcOrd="0" destOrd="0" presId="urn:microsoft.com/office/officeart/2016/7/layout/RepeatingBendingProcessNew"/>
    <dgm:cxn modelId="{1C16C348-4E90-2440-BD73-658F92E0AC79}" type="presOf" srcId="{51E95EC5-F544-4F3A-A9E9-A9755410A573}" destId="{43618630-8BE1-1444-B8D0-5E42C0ED7C1D}" srcOrd="0" destOrd="0" presId="urn:microsoft.com/office/officeart/2016/7/layout/RepeatingBendingProcessNew"/>
    <dgm:cxn modelId="{763DAF4B-91AC-9940-B607-D031B313276F}" type="presOf" srcId="{CF90D08E-A95A-403D-BC7D-8CF3D2992795}" destId="{F6F7774C-8DBF-D548-A56F-09B0E8DA645B}" srcOrd="1" destOrd="0" presId="urn:microsoft.com/office/officeart/2016/7/layout/RepeatingBendingProcessNew"/>
    <dgm:cxn modelId="{577A5459-0B53-DC45-99D3-DE2E23F106EC}" type="presOf" srcId="{9833A5BD-0167-435F-9937-10FD9DDE2CAB}" destId="{836F96DF-EA84-954A-AA9C-964F6EA24D82}" srcOrd="0" destOrd="0" presId="urn:microsoft.com/office/officeart/2016/7/layout/RepeatingBendingProcessNew"/>
    <dgm:cxn modelId="{4A5F935D-A1A8-F64A-A15B-F8A5677E4421}" type="presOf" srcId="{97BCA307-DA55-4644-A03D-421605B21847}" destId="{7E682A17-5E5A-A448-A655-F6E231750DC7}" srcOrd="1" destOrd="0" presId="urn:microsoft.com/office/officeart/2016/7/layout/RepeatingBendingProcessNew"/>
    <dgm:cxn modelId="{1EC0646F-1F07-104D-A8D8-19F44706FCE8}" type="presOf" srcId="{D7A5FEC4-ADDE-42E6-966D-E922F8AD6A57}" destId="{D034C84E-A591-B941-A519-F29EEBF223E9}" srcOrd="0" destOrd="0" presId="urn:microsoft.com/office/officeart/2016/7/layout/RepeatingBendingProcessNew"/>
    <dgm:cxn modelId="{1F2C4871-BBC1-45C8-A365-12BA20E40E14}" srcId="{23EE95D7-EA6F-4DE7-BD3C-3E17AFD03E51}" destId="{6DFDC43F-87A0-443F-9089-5D5EB198E511}" srcOrd="10" destOrd="0" parTransId="{E697A2D2-F778-4BF8-BC82-93BF43B34E06}" sibTransId="{0668BE22-A3D0-45D1-BD64-CFD766470FF9}"/>
    <dgm:cxn modelId="{2E560C74-1F52-9B4D-BCFE-5598E41A8D89}" type="presOf" srcId="{55283651-075C-43E1-B921-F5CFFDAB816B}" destId="{AD3644E8-527A-244C-9D4B-914DB133EBC5}" srcOrd="0" destOrd="0" presId="urn:microsoft.com/office/officeart/2016/7/layout/RepeatingBendingProcessNew"/>
    <dgm:cxn modelId="{8F6A9386-E0CB-0849-9E43-810980319A04}" type="presOf" srcId="{9D421CDF-944F-4E29-BA58-AEDAF1C6E85B}" destId="{9FACF4F9-E909-534D-A716-DC68EC9DC937}" srcOrd="1" destOrd="0" presId="urn:microsoft.com/office/officeart/2016/7/layout/RepeatingBendingProcessNew"/>
    <dgm:cxn modelId="{60A1E88B-1261-4135-B998-C16CD3D11CC7}" srcId="{23EE95D7-EA6F-4DE7-BD3C-3E17AFD03E51}" destId="{3E7575D7-93CB-4F0A-A0C6-5230A92326C3}" srcOrd="0" destOrd="0" parTransId="{F7BA50B2-D029-41D6-A52D-F8202EAA5AB0}" sibTransId="{F4839D87-36EC-4A14-8C0E-0EE3D484349B}"/>
    <dgm:cxn modelId="{00EC7594-0104-B24A-95E1-A6F932BC8DDF}" type="presOf" srcId="{6DFDC43F-87A0-443F-9089-5D5EB198E511}" destId="{5C62A1D3-B31F-594B-AC73-0A76AF39638E}" srcOrd="0" destOrd="0" presId="urn:microsoft.com/office/officeart/2016/7/layout/RepeatingBendingProcessNew"/>
    <dgm:cxn modelId="{EF1AA698-24C9-FB4E-8CCD-C3F236F446EC}" type="presOf" srcId="{581E62EA-B919-4E4A-B17C-8F2BDEB96F45}" destId="{35A659EA-30EA-EA46-89E2-8C1D254441F2}" srcOrd="0" destOrd="0" presId="urn:microsoft.com/office/officeart/2016/7/layout/RepeatingBendingProcessNew"/>
    <dgm:cxn modelId="{279F0FA2-F7BD-8A43-AFD9-0AB168A13C5E}" type="presOf" srcId="{CAF1BCF0-2970-4E10-BE35-B31A19137135}" destId="{A46623C5-E2B7-064B-9D80-1A0A1446F331}" srcOrd="1" destOrd="0" presId="urn:microsoft.com/office/officeart/2016/7/layout/RepeatingBendingProcessNew"/>
    <dgm:cxn modelId="{32C75DA7-459A-1848-97FE-1B8B9CA8155B}" type="presOf" srcId="{08FD22AA-32C5-4F1A-94F1-457874DBEDBF}" destId="{47AF5DFB-CD0F-7747-9DAE-C05F781BC94D}" srcOrd="0" destOrd="0" presId="urn:microsoft.com/office/officeart/2016/7/layout/RepeatingBendingProcessNew"/>
    <dgm:cxn modelId="{DF14F5A8-3B79-D24B-9103-043771E78FD0}" type="presOf" srcId="{9BFB391F-5A24-4069-87FD-DD000D99CA9C}" destId="{C0C9F1BB-0AFC-7841-82AF-FC4DCC116F4F}" srcOrd="1" destOrd="0" presId="urn:microsoft.com/office/officeart/2016/7/layout/RepeatingBendingProcessNew"/>
    <dgm:cxn modelId="{6794F3B2-421C-494B-BA2F-8688DECDCF06}" srcId="{23EE95D7-EA6F-4DE7-BD3C-3E17AFD03E51}" destId="{581E62EA-B919-4E4A-B17C-8F2BDEB96F45}" srcOrd="7" destOrd="0" parTransId="{4BE62D1C-A16F-4747-91A1-7E5C948CE84B}" sibTransId="{CAF1BCF0-2970-4E10-BE35-B31A19137135}"/>
    <dgm:cxn modelId="{7E91EDB4-226B-4B83-9CF9-ACBEACF3BECF}" srcId="{23EE95D7-EA6F-4DE7-BD3C-3E17AFD03E51}" destId="{DE02BBD5-5F31-4C84-9D4A-883832A4003E}" srcOrd="9" destOrd="0" parTransId="{E2D2A45B-93C7-41C6-9562-727336789B7B}" sibTransId="{9833A5BD-0167-435F-9937-10FD9DDE2CAB}"/>
    <dgm:cxn modelId="{20B115BE-3820-0640-8E99-B17700171C5A}" type="presOf" srcId="{EE070C1A-A6A8-4E3C-B6C7-86F61F959A28}" destId="{FA0025E5-49B9-8644-B69C-47B43EAE2FA7}" srcOrd="0" destOrd="0" presId="urn:microsoft.com/office/officeart/2016/7/layout/RepeatingBendingProcessNew"/>
    <dgm:cxn modelId="{EB4800C0-556A-4F45-A490-966787EE13D7}" type="presOf" srcId="{F4839D87-36EC-4A14-8C0E-0EE3D484349B}" destId="{7F5AAF88-72F7-4846-95C0-7844CDA1DC30}" srcOrd="1" destOrd="0" presId="urn:microsoft.com/office/officeart/2016/7/layout/RepeatingBendingProcessNew"/>
    <dgm:cxn modelId="{4CB5F8C0-CF86-9646-A571-40749B07978C}" type="presOf" srcId="{23EE95D7-EA6F-4DE7-BD3C-3E17AFD03E51}" destId="{B4E416D6-9361-0343-8D49-571ECC0547F8}" srcOrd="0" destOrd="0" presId="urn:microsoft.com/office/officeart/2016/7/layout/RepeatingBendingProcessNew"/>
    <dgm:cxn modelId="{E65D94C6-AB33-C24B-9C27-6C1F807808C0}" type="presOf" srcId="{51E95EC5-F544-4F3A-A9E9-A9755410A573}" destId="{C4903B9E-D356-B14B-8656-B3C48D6E2141}" srcOrd="1" destOrd="0" presId="urn:microsoft.com/office/officeart/2016/7/layout/RepeatingBendingProcessNew"/>
    <dgm:cxn modelId="{3BA6D4CC-696E-4645-9151-A489C924A729}" type="presOf" srcId="{F8EF53D6-C7DF-4641-BDA5-E25974DCF8D8}" destId="{CA5C5DF7-6DED-D04D-97D3-2C627AF8A1AF}" srcOrd="0" destOrd="0" presId="urn:microsoft.com/office/officeart/2016/7/layout/RepeatingBendingProcessNew"/>
    <dgm:cxn modelId="{64A537D3-2EFD-9546-9953-1DD5FA1F55F4}" type="presOf" srcId="{CF90D08E-A95A-403D-BC7D-8CF3D2992795}" destId="{D7A7A984-F8AF-BD42-B0BE-1B79CD40B553}" srcOrd="0" destOrd="0" presId="urn:microsoft.com/office/officeart/2016/7/layout/RepeatingBendingProcessNew"/>
    <dgm:cxn modelId="{5CD36ADA-FC3D-9B4F-AAC1-341EC914BBE3}" type="presOf" srcId="{97BCA307-DA55-4644-A03D-421605B21847}" destId="{8B531D36-FBD1-2E42-A7B4-864DC3BEA50E}" srcOrd="0" destOrd="0" presId="urn:microsoft.com/office/officeart/2016/7/layout/RepeatingBendingProcessNew"/>
    <dgm:cxn modelId="{24F215EB-D68C-1C41-95B5-25391391FABC}" type="presOf" srcId="{55BE9E5B-9296-4A12-BA0C-4AC006B1F862}" destId="{FBCADCA8-0BB9-A546-A174-A4BF1D05C7A4}" srcOrd="0" destOrd="0" presId="urn:microsoft.com/office/officeart/2016/7/layout/RepeatingBendingProcessNew"/>
    <dgm:cxn modelId="{26AFFFEB-41E0-F64F-AB40-156CD0431B4D}" type="presOf" srcId="{D699C2F9-BE9A-4871-A9FF-0992A344114C}" destId="{6FE7D75C-58C4-7844-9C75-EF998AEBF1AB}" srcOrd="0" destOrd="0" presId="urn:microsoft.com/office/officeart/2016/7/layout/RepeatingBendingProcessNew"/>
    <dgm:cxn modelId="{CA5D0EF4-34E5-1448-AB65-3EA456A96612}" type="presOf" srcId="{F4839D87-36EC-4A14-8C0E-0EE3D484349B}" destId="{F4BDD5E9-C172-6645-9EDD-3BFE51834870}" srcOrd="0" destOrd="0" presId="urn:microsoft.com/office/officeart/2016/7/layout/RepeatingBendingProcessNew"/>
    <dgm:cxn modelId="{4C011CF7-AD4E-8244-BB5A-259797BE48E1}" type="presOf" srcId="{9BFB391F-5A24-4069-87FD-DD000D99CA9C}" destId="{39D4A157-C82A-E94F-93ED-689A731CBE1D}" srcOrd="0" destOrd="0" presId="urn:microsoft.com/office/officeart/2016/7/layout/RepeatingBendingProcessNew"/>
    <dgm:cxn modelId="{90B80EFC-18AD-4ED6-BBF3-3C74C6275F8F}" srcId="{23EE95D7-EA6F-4DE7-BD3C-3E17AFD03E51}" destId="{F8EF53D6-C7DF-4641-BDA5-E25974DCF8D8}" srcOrd="1" destOrd="0" parTransId="{1C57CE0A-E96D-4633-B102-18B0C2432FF3}" sibTransId="{D699C2F9-BE9A-4871-A9FF-0992A344114C}"/>
    <dgm:cxn modelId="{7FEFB1FD-498C-9246-8034-63F93A945A54}" type="presOf" srcId="{B0B9B677-E3DF-4834-84C8-814D5B41DA4B}" destId="{6D0017DB-5DE5-EF4F-9848-776E57E4D250}" srcOrd="0" destOrd="0" presId="urn:microsoft.com/office/officeart/2016/7/layout/RepeatingBendingProcessNew"/>
    <dgm:cxn modelId="{584A4C47-8857-CE43-91C5-2FB559E14BEB}" type="presParOf" srcId="{B4E416D6-9361-0343-8D49-571ECC0547F8}" destId="{D765D89C-440B-B34B-AC97-39A54229A605}" srcOrd="0" destOrd="0" presId="urn:microsoft.com/office/officeart/2016/7/layout/RepeatingBendingProcessNew"/>
    <dgm:cxn modelId="{FB6729AB-0ECB-2345-BC78-8E7086FFAB73}" type="presParOf" srcId="{B4E416D6-9361-0343-8D49-571ECC0547F8}" destId="{F4BDD5E9-C172-6645-9EDD-3BFE51834870}" srcOrd="1" destOrd="0" presId="urn:microsoft.com/office/officeart/2016/7/layout/RepeatingBendingProcessNew"/>
    <dgm:cxn modelId="{D5BD1B9C-BB49-E843-82A7-97E33F008ECC}" type="presParOf" srcId="{F4BDD5E9-C172-6645-9EDD-3BFE51834870}" destId="{7F5AAF88-72F7-4846-95C0-7844CDA1DC30}" srcOrd="0" destOrd="0" presId="urn:microsoft.com/office/officeart/2016/7/layout/RepeatingBendingProcessNew"/>
    <dgm:cxn modelId="{A8A3D9BF-55A5-2E47-B33F-C501E6B5D8E5}" type="presParOf" srcId="{B4E416D6-9361-0343-8D49-571ECC0547F8}" destId="{CA5C5DF7-6DED-D04D-97D3-2C627AF8A1AF}" srcOrd="2" destOrd="0" presId="urn:microsoft.com/office/officeart/2016/7/layout/RepeatingBendingProcessNew"/>
    <dgm:cxn modelId="{FA400767-A2D9-B042-BA42-77329CFF4B6E}" type="presParOf" srcId="{B4E416D6-9361-0343-8D49-571ECC0547F8}" destId="{6FE7D75C-58C4-7844-9C75-EF998AEBF1AB}" srcOrd="3" destOrd="0" presId="urn:microsoft.com/office/officeart/2016/7/layout/RepeatingBendingProcessNew"/>
    <dgm:cxn modelId="{97998D7A-DD81-2D48-A133-A67666558A72}" type="presParOf" srcId="{6FE7D75C-58C4-7844-9C75-EF998AEBF1AB}" destId="{C8FA587C-8C2C-7A4E-8BBD-BE09F64E506F}" srcOrd="0" destOrd="0" presId="urn:microsoft.com/office/officeart/2016/7/layout/RepeatingBendingProcessNew"/>
    <dgm:cxn modelId="{06950F6E-7FB2-5340-B4B3-1BF0FE415BA9}" type="presParOf" srcId="{B4E416D6-9361-0343-8D49-571ECC0547F8}" destId="{2045B1E4-AA2F-384F-A18B-2DACAE1FE854}" srcOrd="4" destOrd="0" presId="urn:microsoft.com/office/officeart/2016/7/layout/RepeatingBendingProcessNew"/>
    <dgm:cxn modelId="{81C750B9-5184-E245-8D3A-E10192D2B04B}" type="presParOf" srcId="{B4E416D6-9361-0343-8D49-571ECC0547F8}" destId="{63A4314F-CC59-EC4B-9AD7-2D0EEBEF6DDF}" srcOrd="5" destOrd="0" presId="urn:microsoft.com/office/officeart/2016/7/layout/RepeatingBendingProcessNew"/>
    <dgm:cxn modelId="{E9A56320-A36B-F949-90B0-253A22AE0644}" type="presParOf" srcId="{63A4314F-CC59-EC4B-9AD7-2D0EEBEF6DDF}" destId="{9FACF4F9-E909-534D-A716-DC68EC9DC937}" srcOrd="0" destOrd="0" presId="urn:microsoft.com/office/officeart/2016/7/layout/RepeatingBendingProcessNew"/>
    <dgm:cxn modelId="{B66840E2-C77D-284D-B84A-7F200B2A1BE8}" type="presParOf" srcId="{B4E416D6-9361-0343-8D49-571ECC0547F8}" destId="{D034C84E-A591-B941-A519-F29EEBF223E9}" srcOrd="6" destOrd="0" presId="urn:microsoft.com/office/officeart/2016/7/layout/RepeatingBendingProcessNew"/>
    <dgm:cxn modelId="{FA212E6A-2E9E-464B-AAEA-8FF5C10B002E}" type="presParOf" srcId="{B4E416D6-9361-0343-8D49-571ECC0547F8}" destId="{8B531D36-FBD1-2E42-A7B4-864DC3BEA50E}" srcOrd="7" destOrd="0" presId="urn:microsoft.com/office/officeart/2016/7/layout/RepeatingBendingProcessNew"/>
    <dgm:cxn modelId="{6E188BF4-3C9E-1245-B72C-58B33C3A30D2}" type="presParOf" srcId="{8B531D36-FBD1-2E42-A7B4-864DC3BEA50E}" destId="{7E682A17-5E5A-A448-A655-F6E231750DC7}" srcOrd="0" destOrd="0" presId="urn:microsoft.com/office/officeart/2016/7/layout/RepeatingBendingProcessNew"/>
    <dgm:cxn modelId="{1ED8BB3C-973E-C149-A962-9BD794F0DDA7}" type="presParOf" srcId="{B4E416D6-9361-0343-8D49-571ECC0547F8}" destId="{AD3644E8-527A-244C-9D4B-914DB133EBC5}" srcOrd="8" destOrd="0" presId="urn:microsoft.com/office/officeart/2016/7/layout/RepeatingBendingProcessNew"/>
    <dgm:cxn modelId="{C8429FC1-68D8-CA4A-AB4E-94666FB0B508}" type="presParOf" srcId="{B4E416D6-9361-0343-8D49-571ECC0547F8}" destId="{D7A7A984-F8AF-BD42-B0BE-1B79CD40B553}" srcOrd="9" destOrd="0" presId="urn:microsoft.com/office/officeart/2016/7/layout/RepeatingBendingProcessNew"/>
    <dgm:cxn modelId="{178BDB6A-C430-A54A-B9F5-39585D689CA5}" type="presParOf" srcId="{D7A7A984-F8AF-BD42-B0BE-1B79CD40B553}" destId="{F6F7774C-8DBF-D548-A56F-09B0E8DA645B}" srcOrd="0" destOrd="0" presId="urn:microsoft.com/office/officeart/2016/7/layout/RepeatingBendingProcessNew"/>
    <dgm:cxn modelId="{B920C4EB-A370-584E-8E97-C44D8A48F673}" type="presParOf" srcId="{B4E416D6-9361-0343-8D49-571ECC0547F8}" destId="{47AF5DFB-CD0F-7747-9DAE-C05F781BC94D}" srcOrd="10" destOrd="0" presId="urn:microsoft.com/office/officeart/2016/7/layout/RepeatingBendingProcessNew"/>
    <dgm:cxn modelId="{3DFE150B-85E1-B34B-A83C-8E6973CD9DBD}" type="presParOf" srcId="{B4E416D6-9361-0343-8D49-571ECC0547F8}" destId="{6D0017DB-5DE5-EF4F-9848-776E57E4D250}" srcOrd="11" destOrd="0" presId="urn:microsoft.com/office/officeart/2016/7/layout/RepeatingBendingProcessNew"/>
    <dgm:cxn modelId="{FC701D49-38E8-BA4C-885D-3829C2A9AAC8}" type="presParOf" srcId="{6D0017DB-5DE5-EF4F-9848-776E57E4D250}" destId="{C88BDDD4-8C13-EE4F-83D1-FED6AEED2100}" srcOrd="0" destOrd="0" presId="urn:microsoft.com/office/officeart/2016/7/layout/RepeatingBendingProcessNew"/>
    <dgm:cxn modelId="{28F36302-AC92-AF4E-8DBB-D8487C3DE853}" type="presParOf" srcId="{B4E416D6-9361-0343-8D49-571ECC0547F8}" destId="{FA0025E5-49B9-8644-B69C-47B43EAE2FA7}" srcOrd="12" destOrd="0" presId="urn:microsoft.com/office/officeart/2016/7/layout/RepeatingBendingProcessNew"/>
    <dgm:cxn modelId="{9F50C323-8056-F346-BA01-965AC3731A19}" type="presParOf" srcId="{B4E416D6-9361-0343-8D49-571ECC0547F8}" destId="{43618630-8BE1-1444-B8D0-5E42C0ED7C1D}" srcOrd="13" destOrd="0" presId="urn:microsoft.com/office/officeart/2016/7/layout/RepeatingBendingProcessNew"/>
    <dgm:cxn modelId="{35F2CEB3-1926-0C44-82EF-92FFE5C0B801}" type="presParOf" srcId="{43618630-8BE1-1444-B8D0-5E42C0ED7C1D}" destId="{C4903B9E-D356-B14B-8656-B3C48D6E2141}" srcOrd="0" destOrd="0" presId="urn:microsoft.com/office/officeart/2016/7/layout/RepeatingBendingProcessNew"/>
    <dgm:cxn modelId="{36B03495-2A2D-5348-964D-D090A2BF0E1F}" type="presParOf" srcId="{B4E416D6-9361-0343-8D49-571ECC0547F8}" destId="{35A659EA-30EA-EA46-89E2-8C1D254441F2}" srcOrd="14" destOrd="0" presId="urn:microsoft.com/office/officeart/2016/7/layout/RepeatingBendingProcessNew"/>
    <dgm:cxn modelId="{8246EDE8-C673-BD47-9CCB-DFC13B6E5F54}" type="presParOf" srcId="{B4E416D6-9361-0343-8D49-571ECC0547F8}" destId="{F349A2BE-82E5-1442-B650-8568EC0CA874}" srcOrd="15" destOrd="0" presId="urn:microsoft.com/office/officeart/2016/7/layout/RepeatingBendingProcessNew"/>
    <dgm:cxn modelId="{78E2AE3D-6B8F-624E-A910-006C99CB3F72}" type="presParOf" srcId="{F349A2BE-82E5-1442-B650-8568EC0CA874}" destId="{A46623C5-E2B7-064B-9D80-1A0A1446F331}" srcOrd="0" destOrd="0" presId="urn:microsoft.com/office/officeart/2016/7/layout/RepeatingBendingProcessNew"/>
    <dgm:cxn modelId="{214546EE-D3B6-714A-A35A-B85A2A3A1FE0}" type="presParOf" srcId="{B4E416D6-9361-0343-8D49-571ECC0547F8}" destId="{FBCADCA8-0BB9-A546-A174-A4BF1D05C7A4}" srcOrd="16" destOrd="0" presId="urn:microsoft.com/office/officeart/2016/7/layout/RepeatingBendingProcessNew"/>
    <dgm:cxn modelId="{08D1BCF9-46C5-3C49-BD45-3BBEAA2A2F91}" type="presParOf" srcId="{B4E416D6-9361-0343-8D49-571ECC0547F8}" destId="{39D4A157-C82A-E94F-93ED-689A731CBE1D}" srcOrd="17" destOrd="0" presId="urn:microsoft.com/office/officeart/2016/7/layout/RepeatingBendingProcessNew"/>
    <dgm:cxn modelId="{6E2820B0-5647-BC43-A211-EF2F3B9FF1BD}" type="presParOf" srcId="{39D4A157-C82A-E94F-93ED-689A731CBE1D}" destId="{C0C9F1BB-0AFC-7841-82AF-FC4DCC116F4F}" srcOrd="0" destOrd="0" presId="urn:microsoft.com/office/officeart/2016/7/layout/RepeatingBendingProcessNew"/>
    <dgm:cxn modelId="{474D3A19-FA1B-FB40-934B-83AA810F4058}" type="presParOf" srcId="{B4E416D6-9361-0343-8D49-571ECC0547F8}" destId="{AA485BA0-AAA9-C74A-9746-EAAD5E7B6BBB}" srcOrd="18" destOrd="0" presId="urn:microsoft.com/office/officeart/2016/7/layout/RepeatingBendingProcessNew"/>
    <dgm:cxn modelId="{72F2DAE7-3F71-F943-B19F-FE498E1928A4}" type="presParOf" srcId="{B4E416D6-9361-0343-8D49-571ECC0547F8}" destId="{836F96DF-EA84-954A-AA9C-964F6EA24D82}" srcOrd="19" destOrd="0" presId="urn:microsoft.com/office/officeart/2016/7/layout/RepeatingBendingProcessNew"/>
    <dgm:cxn modelId="{B1C1FBF8-90F5-CA42-8370-12CCFB427268}" type="presParOf" srcId="{836F96DF-EA84-954A-AA9C-964F6EA24D82}" destId="{7946D3D7-51EB-9D4A-8427-2321D49AAB91}" srcOrd="0" destOrd="0" presId="urn:microsoft.com/office/officeart/2016/7/layout/RepeatingBendingProcessNew"/>
    <dgm:cxn modelId="{DC37D6AE-B62B-EC4C-A949-9662B0349EAA}" type="presParOf" srcId="{B4E416D6-9361-0343-8D49-571ECC0547F8}" destId="{5C62A1D3-B31F-594B-AC73-0A76AF39638E}" srcOrd="2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C2E21D5-312A-4A82-B738-A583C175788D}" type="doc">
      <dgm:prSet loTypeId="urn:microsoft.com/office/officeart/2005/8/layout/h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6D5CA14B-E90D-46ED-9A71-A7B351D5C6C0}">
      <dgm:prSet/>
      <dgm:spPr/>
      <dgm:t>
        <a:bodyPr/>
        <a:lstStyle/>
        <a:p>
          <a:r>
            <a:rPr lang="en-GB" b="1" dirty="0"/>
            <a:t>The Gap</a:t>
          </a:r>
          <a:endParaRPr lang="en-US" dirty="0"/>
        </a:p>
      </dgm:t>
    </dgm:pt>
    <dgm:pt modelId="{9BC61AA2-7211-4E80-A808-FC8E825FD219}" type="parTrans" cxnId="{BFA86943-43A6-4791-A9E2-8FD097DAF502}">
      <dgm:prSet/>
      <dgm:spPr/>
      <dgm:t>
        <a:bodyPr/>
        <a:lstStyle/>
        <a:p>
          <a:endParaRPr lang="en-US"/>
        </a:p>
      </dgm:t>
    </dgm:pt>
    <dgm:pt modelId="{38A17D8B-2FC8-4DC4-BBB0-D63AC39308F5}" type="sibTrans" cxnId="{BFA86943-43A6-4791-A9E2-8FD097DAF502}">
      <dgm:prSet/>
      <dgm:spPr/>
      <dgm:t>
        <a:bodyPr/>
        <a:lstStyle/>
        <a:p>
          <a:endParaRPr lang="en-US"/>
        </a:p>
      </dgm:t>
    </dgm:pt>
    <dgm:pt modelId="{A261617F-7FD4-4B2E-94B0-1250BA0EB575}">
      <dgm:prSet custT="1"/>
      <dgm:spPr/>
      <dgm:t>
        <a:bodyPr/>
        <a:lstStyle/>
        <a:p>
          <a:r>
            <a:rPr lang="en-GB" sz="2000" b="1" dirty="0"/>
            <a:t>40%</a:t>
          </a:r>
          <a:r>
            <a:rPr lang="en-GB" sz="2000" dirty="0"/>
            <a:t> Internet penetration vs. </a:t>
          </a:r>
          <a:r>
            <a:rPr lang="en-GB" sz="2000" b="1" dirty="0"/>
            <a:t>73%</a:t>
          </a:r>
          <a:r>
            <a:rPr lang="en-GB" sz="2000" dirty="0"/>
            <a:t> global average</a:t>
          </a:r>
          <a:endParaRPr lang="en-US" sz="2000" dirty="0"/>
        </a:p>
      </dgm:t>
    </dgm:pt>
    <dgm:pt modelId="{AE2CFC5A-958B-4659-8C33-56E6DDD6CCFB}" type="parTrans" cxnId="{F9E0E776-279A-410A-8001-47AFDAC34AAB}">
      <dgm:prSet/>
      <dgm:spPr/>
      <dgm:t>
        <a:bodyPr/>
        <a:lstStyle/>
        <a:p>
          <a:endParaRPr lang="en-US"/>
        </a:p>
      </dgm:t>
    </dgm:pt>
    <dgm:pt modelId="{B5106B8D-2BCD-46D3-AD4F-1555FA6D57E8}" type="sibTrans" cxnId="{F9E0E776-279A-410A-8001-47AFDAC34AAB}">
      <dgm:prSet/>
      <dgm:spPr/>
      <dgm:t>
        <a:bodyPr/>
        <a:lstStyle/>
        <a:p>
          <a:endParaRPr lang="en-US"/>
        </a:p>
      </dgm:t>
    </dgm:pt>
    <dgm:pt modelId="{6EC79DEA-49F9-4C52-B2D0-C79830867336}">
      <dgm:prSet custT="1"/>
      <dgm:spPr/>
      <dgm:t>
        <a:bodyPr/>
        <a:lstStyle/>
        <a:p>
          <a:r>
            <a:rPr lang="en-GB" sz="2000" b="1" dirty="0"/>
            <a:t>1%</a:t>
          </a:r>
          <a:r>
            <a:rPr lang="en-GB" sz="2000" dirty="0"/>
            <a:t> of global data centre capacity</a:t>
          </a:r>
          <a:endParaRPr lang="en-US" sz="2000" dirty="0"/>
        </a:p>
      </dgm:t>
    </dgm:pt>
    <dgm:pt modelId="{C9379E72-8B43-413B-BAC6-822C03329B20}" type="parTrans" cxnId="{D43FE9D9-5DCF-460B-B41D-2126BB5C503A}">
      <dgm:prSet/>
      <dgm:spPr/>
      <dgm:t>
        <a:bodyPr/>
        <a:lstStyle/>
        <a:p>
          <a:endParaRPr lang="en-US"/>
        </a:p>
      </dgm:t>
    </dgm:pt>
    <dgm:pt modelId="{D6D7119E-7D01-43BC-8ACB-5B22A0217049}" type="sibTrans" cxnId="{D43FE9D9-5DCF-460B-B41D-2126BB5C503A}">
      <dgm:prSet/>
      <dgm:spPr/>
      <dgm:t>
        <a:bodyPr/>
        <a:lstStyle/>
        <a:p>
          <a:endParaRPr lang="en-US"/>
        </a:p>
      </dgm:t>
    </dgm:pt>
    <dgm:pt modelId="{EFDDD40C-5E7E-44CD-805F-106F8B9A978C}">
      <dgm:prSet custT="1"/>
      <dgm:spPr/>
      <dgm:t>
        <a:bodyPr/>
        <a:lstStyle/>
        <a:p>
          <a:r>
            <a:rPr lang="en-GB" sz="2000" b="1" dirty="0"/>
            <a:t>21 of 25</a:t>
          </a:r>
          <a:r>
            <a:rPr lang="en-GB" sz="2000" dirty="0"/>
            <a:t> least-connected countries are In Africa</a:t>
          </a:r>
          <a:endParaRPr lang="en-US" sz="2000" dirty="0"/>
        </a:p>
      </dgm:t>
    </dgm:pt>
    <dgm:pt modelId="{AFDAB48E-E76F-40BA-92F0-F247872941BB}" type="parTrans" cxnId="{A1DC076C-F545-44F4-B8D8-DB77D5302A27}">
      <dgm:prSet/>
      <dgm:spPr/>
      <dgm:t>
        <a:bodyPr/>
        <a:lstStyle/>
        <a:p>
          <a:endParaRPr lang="en-US"/>
        </a:p>
      </dgm:t>
    </dgm:pt>
    <dgm:pt modelId="{1F0BBB69-768D-4DB3-AA60-7FBCC4910B81}" type="sibTrans" cxnId="{A1DC076C-F545-44F4-B8D8-DB77D5302A27}">
      <dgm:prSet/>
      <dgm:spPr/>
      <dgm:t>
        <a:bodyPr/>
        <a:lstStyle/>
        <a:p>
          <a:endParaRPr lang="en-US"/>
        </a:p>
      </dgm:t>
    </dgm:pt>
    <dgm:pt modelId="{42D1BE61-5340-46AF-B631-072F3AA58F19}">
      <dgm:prSet/>
      <dgm:spPr/>
      <dgm:t>
        <a:bodyPr/>
        <a:lstStyle/>
        <a:p>
          <a:r>
            <a:rPr lang="en-GB" b="1" dirty="0"/>
            <a:t>The Investment Need:</a:t>
          </a:r>
          <a:br>
            <a:rPr lang="en-GB" dirty="0"/>
          </a:br>
          <a:r>
            <a:rPr lang="en-GB" b="1" i="1" dirty="0"/>
            <a:t>$100 Billion Needed For Universal Internet Access</a:t>
          </a:r>
          <a:endParaRPr lang="en-US" b="1" i="1" dirty="0"/>
        </a:p>
      </dgm:t>
    </dgm:pt>
    <dgm:pt modelId="{4AC578B6-FFDA-4C0F-ACF7-0BB308813B8A}" type="parTrans" cxnId="{3E89BFA1-A0BF-4011-BEB0-ADAF8B762575}">
      <dgm:prSet/>
      <dgm:spPr/>
      <dgm:t>
        <a:bodyPr/>
        <a:lstStyle/>
        <a:p>
          <a:endParaRPr lang="en-US"/>
        </a:p>
      </dgm:t>
    </dgm:pt>
    <dgm:pt modelId="{4E34A838-058D-4113-8424-9CC427B05608}" type="sibTrans" cxnId="{3E89BFA1-A0BF-4011-BEB0-ADAF8B762575}">
      <dgm:prSet/>
      <dgm:spPr/>
      <dgm:t>
        <a:bodyPr/>
        <a:lstStyle/>
        <a:p>
          <a:endParaRPr lang="en-US"/>
        </a:p>
      </dgm:t>
    </dgm:pt>
    <dgm:pt modelId="{3312EFE3-52C4-4900-98C8-64FE3EA0FC6F}">
      <dgm:prSet custT="1"/>
      <dgm:spPr/>
      <dgm:t>
        <a:bodyPr/>
        <a:lstStyle/>
        <a:p>
          <a:r>
            <a:rPr lang="en-GB" sz="2000" b="1" dirty="0"/>
            <a:t>This Includes:</a:t>
          </a:r>
          <a:endParaRPr lang="en-US" sz="2000" dirty="0"/>
        </a:p>
      </dgm:t>
    </dgm:pt>
    <dgm:pt modelId="{36F9FB02-7B72-414C-8E99-131B78778F75}" type="parTrans" cxnId="{D5797EDB-67E1-4158-8246-E1FC4769388C}">
      <dgm:prSet/>
      <dgm:spPr/>
      <dgm:t>
        <a:bodyPr/>
        <a:lstStyle/>
        <a:p>
          <a:endParaRPr lang="en-US"/>
        </a:p>
      </dgm:t>
    </dgm:pt>
    <dgm:pt modelId="{642BE76F-3F6E-450A-B092-0CF7DE961A2C}" type="sibTrans" cxnId="{D5797EDB-67E1-4158-8246-E1FC4769388C}">
      <dgm:prSet/>
      <dgm:spPr/>
      <dgm:t>
        <a:bodyPr/>
        <a:lstStyle/>
        <a:p>
          <a:endParaRPr lang="en-US"/>
        </a:p>
      </dgm:t>
    </dgm:pt>
    <dgm:pt modelId="{B76109A0-64E9-4CD0-A884-A30261135CA9}">
      <dgm:prSet custT="1"/>
      <dgm:spPr/>
      <dgm:t>
        <a:bodyPr/>
        <a:lstStyle/>
        <a:p>
          <a:r>
            <a:rPr lang="en-GB" sz="2000" dirty="0"/>
            <a:t>250,000 new 4G base stations</a:t>
          </a:r>
          <a:endParaRPr lang="en-US" sz="2000" dirty="0"/>
        </a:p>
      </dgm:t>
    </dgm:pt>
    <dgm:pt modelId="{0CB1B839-7708-4F96-AB5C-188716F21734}" type="parTrans" cxnId="{49739F72-45FE-4956-A623-C54C68AD845A}">
      <dgm:prSet/>
      <dgm:spPr/>
      <dgm:t>
        <a:bodyPr/>
        <a:lstStyle/>
        <a:p>
          <a:endParaRPr lang="en-US"/>
        </a:p>
      </dgm:t>
    </dgm:pt>
    <dgm:pt modelId="{1501E6C1-F085-4DD9-AF1F-883B15C7D7DB}" type="sibTrans" cxnId="{49739F72-45FE-4956-A623-C54C68AD845A}">
      <dgm:prSet/>
      <dgm:spPr/>
      <dgm:t>
        <a:bodyPr/>
        <a:lstStyle/>
        <a:p>
          <a:endParaRPr lang="en-US"/>
        </a:p>
      </dgm:t>
    </dgm:pt>
    <dgm:pt modelId="{40E80A3E-1E0B-4E6C-8626-9400F393B60C}">
      <dgm:prSet custT="1"/>
      <dgm:spPr/>
      <dgm:t>
        <a:bodyPr/>
        <a:lstStyle/>
        <a:p>
          <a:r>
            <a:rPr lang="en-GB" sz="2000" dirty="0"/>
            <a:t>250,000 Km of fibre</a:t>
          </a:r>
          <a:endParaRPr lang="en-US" sz="2000" dirty="0"/>
        </a:p>
      </dgm:t>
    </dgm:pt>
    <dgm:pt modelId="{7EFC0E0F-F78E-4DBA-BAE7-56F5C5DCE89A}" type="parTrans" cxnId="{7D76E725-F8A5-4E48-9833-A3072CA1DAFD}">
      <dgm:prSet/>
      <dgm:spPr/>
      <dgm:t>
        <a:bodyPr/>
        <a:lstStyle/>
        <a:p>
          <a:endParaRPr lang="en-US"/>
        </a:p>
      </dgm:t>
    </dgm:pt>
    <dgm:pt modelId="{E40178C8-B6B9-4FA4-B07F-EE0AD4FDBAAA}" type="sibTrans" cxnId="{7D76E725-F8A5-4E48-9833-A3072CA1DAFD}">
      <dgm:prSet/>
      <dgm:spPr/>
      <dgm:t>
        <a:bodyPr/>
        <a:lstStyle/>
        <a:p>
          <a:endParaRPr lang="en-US"/>
        </a:p>
      </dgm:t>
    </dgm:pt>
    <dgm:pt modelId="{215D7AA7-D005-456D-BF8F-9D12591F9400}">
      <dgm:prSet custT="1"/>
      <dgm:spPr/>
      <dgm:t>
        <a:bodyPr/>
        <a:lstStyle/>
        <a:p>
          <a:r>
            <a:rPr lang="en-GB" sz="2000" dirty="0"/>
            <a:t>Migration To 5G</a:t>
          </a:r>
          <a:endParaRPr lang="en-US" sz="2000" dirty="0"/>
        </a:p>
      </dgm:t>
    </dgm:pt>
    <dgm:pt modelId="{81D982AB-E82E-470C-A3D9-0DD94ED68598}" type="parTrans" cxnId="{1F3FD9A1-34F7-4131-97B5-C7E510B63E4E}">
      <dgm:prSet/>
      <dgm:spPr/>
      <dgm:t>
        <a:bodyPr/>
        <a:lstStyle/>
        <a:p>
          <a:endParaRPr lang="en-US"/>
        </a:p>
      </dgm:t>
    </dgm:pt>
    <dgm:pt modelId="{16253404-E06F-4E7F-AD97-484FC6240AE9}" type="sibTrans" cxnId="{1F3FD9A1-34F7-4131-97B5-C7E510B63E4E}">
      <dgm:prSet/>
      <dgm:spPr/>
      <dgm:t>
        <a:bodyPr/>
        <a:lstStyle/>
        <a:p>
          <a:endParaRPr lang="en-US"/>
        </a:p>
      </dgm:t>
    </dgm:pt>
    <dgm:pt modelId="{5B05FC4D-3084-46FB-9DFF-D7AD8E94C8D6}">
      <dgm:prSet/>
      <dgm:spPr/>
      <dgm:t>
        <a:bodyPr/>
        <a:lstStyle/>
        <a:p>
          <a:r>
            <a:rPr lang="en-GB" b="1" dirty="0"/>
            <a:t>The Players</a:t>
          </a:r>
          <a:endParaRPr lang="en-US" dirty="0"/>
        </a:p>
      </dgm:t>
    </dgm:pt>
    <dgm:pt modelId="{C1C7EB67-3FE4-4DA7-8663-852D11F85C97}" type="parTrans" cxnId="{B2B8CADC-73C8-4066-BCF4-6C6AA4728B8E}">
      <dgm:prSet/>
      <dgm:spPr/>
      <dgm:t>
        <a:bodyPr/>
        <a:lstStyle/>
        <a:p>
          <a:endParaRPr lang="en-US"/>
        </a:p>
      </dgm:t>
    </dgm:pt>
    <dgm:pt modelId="{6C4E181B-CB04-4EC5-934B-096539ADD9AC}" type="sibTrans" cxnId="{B2B8CADC-73C8-4066-BCF4-6C6AA4728B8E}">
      <dgm:prSet/>
      <dgm:spPr/>
      <dgm:t>
        <a:bodyPr/>
        <a:lstStyle/>
        <a:p>
          <a:endParaRPr lang="en-US"/>
        </a:p>
      </dgm:t>
    </dgm:pt>
    <dgm:pt modelId="{0C7634F6-03E8-4535-9D99-44EAE47D4EF2}">
      <dgm:prSet/>
      <dgm:spPr/>
      <dgm:t>
        <a:bodyPr/>
        <a:lstStyle/>
        <a:p>
          <a:r>
            <a:rPr lang="en-GB" dirty="0"/>
            <a:t>🌐 </a:t>
          </a:r>
          <a:r>
            <a:rPr lang="en-GB" b="1" dirty="0"/>
            <a:t>Meta:</a:t>
          </a:r>
          <a:r>
            <a:rPr lang="en-GB" dirty="0"/>
            <a:t> 2Africa &amp; Waterworth cables</a:t>
          </a:r>
          <a:endParaRPr lang="en-US" dirty="0"/>
        </a:p>
      </dgm:t>
    </dgm:pt>
    <dgm:pt modelId="{EE737876-395C-4C26-9BAE-6D85BBA3183C}" type="parTrans" cxnId="{3C4ACE86-E39C-48AF-83B6-77622AC41037}">
      <dgm:prSet/>
      <dgm:spPr/>
      <dgm:t>
        <a:bodyPr/>
        <a:lstStyle/>
        <a:p>
          <a:endParaRPr lang="en-US"/>
        </a:p>
      </dgm:t>
    </dgm:pt>
    <dgm:pt modelId="{F4B64997-931E-4EC0-AD07-D89B5550C12A}" type="sibTrans" cxnId="{3C4ACE86-E39C-48AF-83B6-77622AC41037}">
      <dgm:prSet/>
      <dgm:spPr/>
      <dgm:t>
        <a:bodyPr/>
        <a:lstStyle/>
        <a:p>
          <a:endParaRPr lang="en-US"/>
        </a:p>
      </dgm:t>
    </dgm:pt>
    <dgm:pt modelId="{FDF73A54-0169-49EB-B22C-32511BD6A5CB}">
      <dgm:prSet/>
      <dgm:spPr/>
      <dgm:t>
        <a:bodyPr/>
        <a:lstStyle/>
        <a:p>
          <a:r>
            <a:rPr lang="en-GB" dirty="0"/>
            <a:t>🔍 </a:t>
          </a:r>
          <a:r>
            <a:rPr lang="en-GB" b="1" dirty="0"/>
            <a:t>Google:</a:t>
          </a:r>
          <a:r>
            <a:rPr lang="en-GB" dirty="0"/>
            <a:t> Equiano cable, AI centres</a:t>
          </a:r>
          <a:endParaRPr lang="en-US" dirty="0"/>
        </a:p>
      </dgm:t>
    </dgm:pt>
    <dgm:pt modelId="{16685B4E-8808-4E1E-852B-A8D29E23C9DD}" type="parTrans" cxnId="{BF7DDE4C-3BBF-4EF9-B8DD-EADF3F6E81FC}">
      <dgm:prSet/>
      <dgm:spPr/>
      <dgm:t>
        <a:bodyPr/>
        <a:lstStyle/>
        <a:p>
          <a:endParaRPr lang="en-US"/>
        </a:p>
      </dgm:t>
    </dgm:pt>
    <dgm:pt modelId="{0898A1C3-4EC6-457D-BC73-092D0FD396A5}" type="sibTrans" cxnId="{BF7DDE4C-3BBF-4EF9-B8DD-EADF3F6E81FC}">
      <dgm:prSet/>
      <dgm:spPr/>
      <dgm:t>
        <a:bodyPr/>
        <a:lstStyle/>
        <a:p>
          <a:endParaRPr lang="en-US"/>
        </a:p>
      </dgm:t>
    </dgm:pt>
    <dgm:pt modelId="{3D114B54-5F17-4A6F-935A-C2F7C90573B4}">
      <dgm:prSet/>
      <dgm:spPr/>
      <dgm:t>
        <a:bodyPr/>
        <a:lstStyle/>
        <a:p>
          <a:r>
            <a:rPr lang="en-GB" dirty="0"/>
            <a:t>💻 </a:t>
          </a:r>
          <a:r>
            <a:rPr lang="en-GB" b="1" dirty="0"/>
            <a:t>Microsoft:</a:t>
          </a:r>
          <a:r>
            <a:rPr lang="en-GB" dirty="0"/>
            <a:t> Azure data centres, skilling programmes</a:t>
          </a:r>
          <a:endParaRPr lang="en-US" dirty="0"/>
        </a:p>
      </dgm:t>
    </dgm:pt>
    <dgm:pt modelId="{206C3756-AC75-4B1D-8FF9-B361317B96B8}" type="parTrans" cxnId="{79AEDA9C-266F-46D7-A7D7-871AC9841CED}">
      <dgm:prSet/>
      <dgm:spPr/>
      <dgm:t>
        <a:bodyPr/>
        <a:lstStyle/>
        <a:p>
          <a:endParaRPr lang="en-US"/>
        </a:p>
      </dgm:t>
    </dgm:pt>
    <dgm:pt modelId="{999FA92E-676A-43F3-9C4E-EF95F77B9D96}" type="sibTrans" cxnId="{79AEDA9C-266F-46D7-A7D7-871AC9841CED}">
      <dgm:prSet/>
      <dgm:spPr/>
      <dgm:t>
        <a:bodyPr/>
        <a:lstStyle/>
        <a:p>
          <a:endParaRPr lang="en-US"/>
        </a:p>
      </dgm:t>
    </dgm:pt>
    <dgm:pt modelId="{1AA4A139-8DA1-4285-BBDF-FADCC2540D79}">
      <dgm:prSet/>
      <dgm:spPr/>
      <dgm:t>
        <a:bodyPr/>
        <a:lstStyle/>
        <a:p>
          <a:r>
            <a:rPr lang="en-GB" dirty="0"/>
            <a:t>🇨🇳 </a:t>
          </a:r>
          <a:r>
            <a:rPr lang="en-GB" b="1" dirty="0"/>
            <a:t>Huawei:</a:t>
          </a:r>
          <a:r>
            <a:rPr lang="en-GB" dirty="0"/>
            <a:t> 50% of 3G, 70% of 4G networks</a:t>
          </a:r>
          <a:endParaRPr lang="en-US" dirty="0"/>
        </a:p>
      </dgm:t>
    </dgm:pt>
    <dgm:pt modelId="{F3E502A6-5EDE-4E02-9E1B-8E9F59ABE534}" type="parTrans" cxnId="{62EB7F5E-4772-4A79-9264-2B2E6F49ACFE}">
      <dgm:prSet/>
      <dgm:spPr/>
      <dgm:t>
        <a:bodyPr/>
        <a:lstStyle/>
        <a:p>
          <a:endParaRPr lang="en-US"/>
        </a:p>
      </dgm:t>
    </dgm:pt>
    <dgm:pt modelId="{FDAE5974-8F90-4942-B110-51DC1A0B47EF}" type="sibTrans" cxnId="{62EB7F5E-4772-4A79-9264-2B2E6F49ACFE}">
      <dgm:prSet/>
      <dgm:spPr/>
      <dgm:t>
        <a:bodyPr/>
        <a:lstStyle/>
        <a:p>
          <a:endParaRPr lang="en-US"/>
        </a:p>
      </dgm:t>
    </dgm:pt>
    <dgm:pt modelId="{2E896E5E-A48A-824E-9D1A-65A889E32E94}" type="pres">
      <dgm:prSet presAssocID="{3C2E21D5-312A-4A82-B738-A583C175788D}" presName="Name0" presStyleCnt="0">
        <dgm:presLayoutVars>
          <dgm:dir/>
          <dgm:animLvl val="lvl"/>
          <dgm:resizeHandles val="exact"/>
        </dgm:presLayoutVars>
      </dgm:prSet>
      <dgm:spPr/>
    </dgm:pt>
    <dgm:pt modelId="{73EB5F42-DBA2-6045-A90A-E9A499917724}" type="pres">
      <dgm:prSet presAssocID="{6D5CA14B-E90D-46ED-9A71-A7B351D5C6C0}" presName="composite" presStyleCnt="0"/>
      <dgm:spPr/>
    </dgm:pt>
    <dgm:pt modelId="{96BE286E-892D-DE42-8F87-99E7992A7078}" type="pres">
      <dgm:prSet presAssocID="{6D5CA14B-E90D-46ED-9A71-A7B351D5C6C0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C95E1773-943C-4F4C-A769-CB855DC3AF20}" type="pres">
      <dgm:prSet presAssocID="{6D5CA14B-E90D-46ED-9A71-A7B351D5C6C0}" presName="desTx" presStyleLbl="alignAccFollowNode1" presStyleIdx="0" presStyleCnt="3">
        <dgm:presLayoutVars>
          <dgm:bulletEnabled val="1"/>
        </dgm:presLayoutVars>
      </dgm:prSet>
      <dgm:spPr/>
    </dgm:pt>
    <dgm:pt modelId="{761E8297-5AB8-7D42-BCDD-9440E66E447E}" type="pres">
      <dgm:prSet presAssocID="{38A17D8B-2FC8-4DC4-BBB0-D63AC39308F5}" presName="space" presStyleCnt="0"/>
      <dgm:spPr/>
    </dgm:pt>
    <dgm:pt modelId="{832410B9-C35A-1A42-A7C6-25CB03FCE6B3}" type="pres">
      <dgm:prSet presAssocID="{42D1BE61-5340-46AF-B631-072F3AA58F19}" presName="composite" presStyleCnt="0"/>
      <dgm:spPr/>
    </dgm:pt>
    <dgm:pt modelId="{E061512E-64E3-A141-9F12-A5E47A7E2C40}" type="pres">
      <dgm:prSet presAssocID="{42D1BE61-5340-46AF-B631-072F3AA58F19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87663219-FA32-6E42-8693-BE99AC9932DC}" type="pres">
      <dgm:prSet presAssocID="{42D1BE61-5340-46AF-B631-072F3AA58F19}" presName="desTx" presStyleLbl="alignAccFollowNode1" presStyleIdx="1" presStyleCnt="3">
        <dgm:presLayoutVars>
          <dgm:bulletEnabled val="1"/>
        </dgm:presLayoutVars>
      </dgm:prSet>
      <dgm:spPr/>
    </dgm:pt>
    <dgm:pt modelId="{6BB7E1DD-A51E-B043-B04E-55C26507FDFD}" type="pres">
      <dgm:prSet presAssocID="{4E34A838-058D-4113-8424-9CC427B05608}" presName="space" presStyleCnt="0"/>
      <dgm:spPr/>
    </dgm:pt>
    <dgm:pt modelId="{D28D7D33-26D3-C546-842A-A099A9FFAF0C}" type="pres">
      <dgm:prSet presAssocID="{5B05FC4D-3084-46FB-9DFF-D7AD8E94C8D6}" presName="composite" presStyleCnt="0"/>
      <dgm:spPr/>
    </dgm:pt>
    <dgm:pt modelId="{0189D779-018A-AD49-A0B9-73230AF7C47E}" type="pres">
      <dgm:prSet presAssocID="{5B05FC4D-3084-46FB-9DFF-D7AD8E94C8D6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F9C5C2FA-CD3E-B14D-BD15-09CAE1F8346A}" type="pres">
      <dgm:prSet presAssocID="{5B05FC4D-3084-46FB-9DFF-D7AD8E94C8D6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7D76E725-F8A5-4E48-9833-A3072CA1DAFD}" srcId="{42D1BE61-5340-46AF-B631-072F3AA58F19}" destId="{40E80A3E-1E0B-4E6C-8626-9400F393B60C}" srcOrd="2" destOrd="0" parTransId="{7EFC0E0F-F78E-4DBA-BAE7-56F5C5DCE89A}" sibTransId="{E40178C8-B6B9-4FA4-B07F-EE0AD4FDBAAA}"/>
    <dgm:cxn modelId="{F1368026-6232-144B-8ECC-9998387A2B51}" type="presOf" srcId="{6EC79DEA-49F9-4C52-B2D0-C79830867336}" destId="{C95E1773-943C-4F4C-A769-CB855DC3AF20}" srcOrd="0" destOrd="1" presId="urn:microsoft.com/office/officeart/2005/8/layout/hList1"/>
    <dgm:cxn modelId="{E32E8029-628A-BD4D-AB93-10F8C2164CD0}" type="presOf" srcId="{EFDDD40C-5E7E-44CD-805F-106F8B9A978C}" destId="{C95E1773-943C-4F4C-A769-CB855DC3AF20}" srcOrd="0" destOrd="2" presId="urn:microsoft.com/office/officeart/2005/8/layout/hList1"/>
    <dgm:cxn modelId="{BFA86943-43A6-4791-A9E2-8FD097DAF502}" srcId="{3C2E21D5-312A-4A82-B738-A583C175788D}" destId="{6D5CA14B-E90D-46ED-9A71-A7B351D5C6C0}" srcOrd="0" destOrd="0" parTransId="{9BC61AA2-7211-4E80-A808-FC8E825FD219}" sibTransId="{38A17D8B-2FC8-4DC4-BBB0-D63AC39308F5}"/>
    <dgm:cxn modelId="{BF7DDE4C-3BBF-4EF9-B8DD-EADF3F6E81FC}" srcId="{5B05FC4D-3084-46FB-9DFF-D7AD8E94C8D6}" destId="{FDF73A54-0169-49EB-B22C-32511BD6A5CB}" srcOrd="1" destOrd="0" parTransId="{16685B4E-8808-4E1E-852B-A8D29E23C9DD}" sibTransId="{0898A1C3-4EC6-457D-BC73-092D0FD396A5}"/>
    <dgm:cxn modelId="{F57FB151-56C9-7D47-8D3B-F2DB9360CB1E}" type="presOf" srcId="{3C2E21D5-312A-4A82-B738-A583C175788D}" destId="{2E896E5E-A48A-824E-9D1A-65A889E32E94}" srcOrd="0" destOrd="0" presId="urn:microsoft.com/office/officeart/2005/8/layout/hList1"/>
    <dgm:cxn modelId="{7C0F2052-FE6A-F84C-8F00-F1D692774879}" type="presOf" srcId="{B76109A0-64E9-4CD0-A884-A30261135CA9}" destId="{87663219-FA32-6E42-8693-BE99AC9932DC}" srcOrd="0" destOrd="1" presId="urn:microsoft.com/office/officeart/2005/8/layout/hList1"/>
    <dgm:cxn modelId="{C812A252-4C45-F94E-B9FC-354CFDA7D443}" type="presOf" srcId="{3312EFE3-52C4-4900-98C8-64FE3EA0FC6F}" destId="{87663219-FA32-6E42-8693-BE99AC9932DC}" srcOrd="0" destOrd="0" presId="urn:microsoft.com/office/officeart/2005/8/layout/hList1"/>
    <dgm:cxn modelId="{E2090C57-70C1-2940-91FD-4E6CBE6F282F}" type="presOf" srcId="{A261617F-7FD4-4B2E-94B0-1250BA0EB575}" destId="{C95E1773-943C-4F4C-A769-CB855DC3AF20}" srcOrd="0" destOrd="0" presId="urn:microsoft.com/office/officeart/2005/8/layout/hList1"/>
    <dgm:cxn modelId="{E3872258-C3BF-EB4B-BA60-B805B641403A}" type="presOf" srcId="{5B05FC4D-3084-46FB-9DFF-D7AD8E94C8D6}" destId="{0189D779-018A-AD49-A0B9-73230AF7C47E}" srcOrd="0" destOrd="0" presId="urn:microsoft.com/office/officeart/2005/8/layout/hList1"/>
    <dgm:cxn modelId="{4C317158-67E8-834A-8410-85C5B87C3DBA}" type="presOf" srcId="{40E80A3E-1E0B-4E6C-8626-9400F393B60C}" destId="{87663219-FA32-6E42-8693-BE99AC9932DC}" srcOrd="0" destOrd="2" presId="urn:microsoft.com/office/officeart/2005/8/layout/hList1"/>
    <dgm:cxn modelId="{62EB7F5E-4772-4A79-9264-2B2E6F49ACFE}" srcId="{5B05FC4D-3084-46FB-9DFF-D7AD8E94C8D6}" destId="{1AA4A139-8DA1-4285-BBDF-FADCC2540D79}" srcOrd="3" destOrd="0" parTransId="{F3E502A6-5EDE-4E02-9E1B-8E9F59ABE534}" sibTransId="{FDAE5974-8F90-4942-B110-51DC1A0B47EF}"/>
    <dgm:cxn modelId="{BD203F63-7EFF-E24E-BDC4-C05524B370A1}" type="presOf" srcId="{6D5CA14B-E90D-46ED-9A71-A7B351D5C6C0}" destId="{96BE286E-892D-DE42-8F87-99E7992A7078}" srcOrd="0" destOrd="0" presId="urn:microsoft.com/office/officeart/2005/8/layout/hList1"/>
    <dgm:cxn modelId="{29E5E064-CAF4-E44D-8AF8-FC076B91BEE0}" type="presOf" srcId="{FDF73A54-0169-49EB-B22C-32511BD6A5CB}" destId="{F9C5C2FA-CD3E-B14D-BD15-09CAE1F8346A}" srcOrd="0" destOrd="1" presId="urn:microsoft.com/office/officeart/2005/8/layout/hList1"/>
    <dgm:cxn modelId="{A1DC076C-F545-44F4-B8D8-DB77D5302A27}" srcId="{6D5CA14B-E90D-46ED-9A71-A7B351D5C6C0}" destId="{EFDDD40C-5E7E-44CD-805F-106F8B9A978C}" srcOrd="2" destOrd="0" parTransId="{AFDAB48E-E76F-40BA-92F0-F247872941BB}" sibTransId="{1F0BBB69-768D-4DB3-AA60-7FBCC4910B81}"/>
    <dgm:cxn modelId="{49739F72-45FE-4956-A623-C54C68AD845A}" srcId="{42D1BE61-5340-46AF-B631-072F3AA58F19}" destId="{B76109A0-64E9-4CD0-A884-A30261135CA9}" srcOrd="1" destOrd="0" parTransId="{0CB1B839-7708-4F96-AB5C-188716F21734}" sibTransId="{1501E6C1-F085-4DD9-AF1F-883B15C7D7DB}"/>
    <dgm:cxn modelId="{F9E0E776-279A-410A-8001-47AFDAC34AAB}" srcId="{6D5CA14B-E90D-46ED-9A71-A7B351D5C6C0}" destId="{A261617F-7FD4-4B2E-94B0-1250BA0EB575}" srcOrd="0" destOrd="0" parTransId="{AE2CFC5A-958B-4659-8C33-56E6DDD6CCFB}" sibTransId="{B5106B8D-2BCD-46D3-AD4F-1555FA6D57E8}"/>
    <dgm:cxn modelId="{3C4ACE86-E39C-48AF-83B6-77622AC41037}" srcId="{5B05FC4D-3084-46FB-9DFF-D7AD8E94C8D6}" destId="{0C7634F6-03E8-4535-9D99-44EAE47D4EF2}" srcOrd="0" destOrd="0" parTransId="{EE737876-395C-4C26-9BAE-6D85BBA3183C}" sibTransId="{F4B64997-931E-4EC0-AD07-D89B5550C12A}"/>
    <dgm:cxn modelId="{6FC1FC94-3EBF-4047-9048-6D3869B4EBFA}" type="presOf" srcId="{215D7AA7-D005-456D-BF8F-9D12591F9400}" destId="{87663219-FA32-6E42-8693-BE99AC9932DC}" srcOrd="0" destOrd="3" presId="urn:microsoft.com/office/officeart/2005/8/layout/hList1"/>
    <dgm:cxn modelId="{93CF5096-ADF1-4043-9D77-F397F1E636C8}" type="presOf" srcId="{42D1BE61-5340-46AF-B631-072F3AA58F19}" destId="{E061512E-64E3-A141-9F12-A5E47A7E2C40}" srcOrd="0" destOrd="0" presId="urn:microsoft.com/office/officeart/2005/8/layout/hList1"/>
    <dgm:cxn modelId="{79AEDA9C-266F-46D7-A7D7-871AC9841CED}" srcId="{5B05FC4D-3084-46FB-9DFF-D7AD8E94C8D6}" destId="{3D114B54-5F17-4A6F-935A-C2F7C90573B4}" srcOrd="2" destOrd="0" parTransId="{206C3756-AC75-4B1D-8FF9-B361317B96B8}" sibTransId="{999FA92E-676A-43F3-9C4E-EF95F77B9D96}"/>
    <dgm:cxn modelId="{3E89BFA1-A0BF-4011-BEB0-ADAF8B762575}" srcId="{3C2E21D5-312A-4A82-B738-A583C175788D}" destId="{42D1BE61-5340-46AF-B631-072F3AA58F19}" srcOrd="1" destOrd="0" parTransId="{4AC578B6-FFDA-4C0F-ACF7-0BB308813B8A}" sibTransId="{4E34A838-058D-4113-8424-9CC427B05608}"/>
    <dgm:cxn modelId="{1F3FD9A1-34F7-4131-97B5-C7E510B63E4E}" srcId="{42D1BE61-5340-46AF-B631-072F3AA58F19}" destId="{215D7AA7-D005-456D-BF8F-9D12591F9400}" srcOrd="3" destOrd="0" parTransId="{81D982AB-E82E-470C-A3D9-0DD94ED68598}" sibTransId="{16253404-E06F-4E7F-AD97-484FC6240AE9}"/>
    <dgm:cxn modelId="{8DD39BA4-F33B-0244-AA1F-DFF2C2E55169}" type="presOf" srcId="{1AA4A139-8DA1-4285-BBDF-FADCC2540D79}" destId="{F9C5C2FA-CD3E-B14D-BD15-09CAE1F8346A}" srcOrd="0" destOrd="3" presId="urn:microsoft.com/office/officeart/2005/8/layout/hList1"/>
    <dgm:cxn modelId="{B21A78D9-973A-6C47-A7E7-24BC02D3A2CC}" type="presOf" srcId="{3D114B54-5F17-4A6F-935A-C2F7C90573B4}" destId="{F9C5C2FA-CD3E-B14D-BD15-09CAE1F8346A}" srcOrd="0" destOrd="2" presId="urn:microsoft.com/office/officeart/2005/8/layout/hList1"/>
    <dgm:cxn modelId="{D43FE9D9-5DCF-460B-B41D-2126BB5C503A}" srcId="{6D5CA14B-E90D-46ED-9A71-A7B351D5C6C0}" destId="{6EC79DEA-49F9-4C52-B2D0-C79830867336}" srcOrd="1" destOrd="0" parTransId="{C9379E72-8B43-413B-BAC6-822C03329B20}" sibTransId="{D6D7119E-7D01-43BC-8ACB-5B22A0217049}"/>
    <dgm:cxn modelId="{D5797EDB-67E1-4158-8246-E1FC4769388C}" srcId="{42D1BE61-5340-46AF-B631-072F3AA58F19}" destId="{3312EFE3-52C4-4900-98C8-64FE3EA0FC6F}" srcOrd="0" destOrd="0" parTransId="{36F9FB02-7B72-414C-8E99-131B78778F75}" sibTransId="{642BE76F-3F6E-450A-B092-0CF7DE961A2C}"/>
    <dgm:cxn modelId="{B2B8CADC-73C8-4066-BCF4-6C6AA4728B8E}" srcId="{3C2E21D5-312A-4A82-B738-A583C175788D}" destId="{5B05FC4D-3084-46FB-9DFF-D7AD8E94C8D6}" srcOrd="2" destOrd="0" parTransId="{C1C7EB67-3FE4-4DA7-8663-852D11F85C97}" sibTransId="{6C4E181B-CB04-4EC5-934B-096539ADD9AC}"/>
    <dgm:cxn modelId="{6EB8B7FD-F040-974B-ABFB-DFB7BF3E3099}" type="presOf" srcId="{0C7634F6-03E8-4535-9D99-44EAE47D4EF2}" destId="{F9C5C2FA-CD3E-B14D-BD15-09CAE1F8346A}" srcOrd="0" destOrd="0" presId="urn:microsoft.com/office/officeart/2005/8/layout/hList1"/>
    <dgm:cxn modelId="{0B96616D-58B7-774A-9D0F-F0A35A4AF2C9}" type="presParOf" srcId="{2E896E5E-A48A-824E-9D1A-65A889E32E94}" destId="{73EB5F42-DBA2-6045-A90A-E9A499917724}" srcOrd="0" destOrd="0" presId="urn:microsoft.com/office/officeart/2005/8/layout/hList1"/>
    <dgm:cxn modelId="{83DD93E7-A72B-C744-98D0-ACBDD5C19711}" type="presParOf" srcId="{73EB5F42-DBA2-6045-A90A-E9A499917724}" destId="{96BE286E-892D-DE42-8F87-99E7992A7078}" srcOrd="0" destOrd="0" presId="urn:microsoft.com/office/officeart/2005/8/layout/hList1"/>
    <dgm:cxn modelId="{CAD953C2-6F5C-BD45-AFC8-CF1606BBC592}" type="presParOf" srcId="{73EB5F42-DBA2-6045-A90A-E9A499917724}" destId="{C95E1773-943C-4F4C-A769-CB855DC3AF20}" srcOrd="1" destOrd="0" presId="urn:microsoft.com/office/officeart/2005/8/layout/hList1"/>
    <dgm:cxn modelId="{DCD4BD4E-9064-C84F-883F-B2819A01C1E8}" type="presParOf" srcId="{2E896E5E-A48A-824E-9D1A-65A889E32E94}" destId="{761E8297-5AB8-7D42-BCDD-9440E66E447E}" srcOrd="1" destOrd="0" presId="urn:microsoft.com/office/officeart/2005/8/layout/hList1"/>
    <dgm:cxn modelId="{FC2F44B4-0A7E-6849-99D4-6F97ACAE15C3}" type="presParOf" srcId="{2E896E5E-A48A-824E-9D1A-65A889E32E94}" destId="{832410B9-C35A-1A42-A7C6-25CB03FCE6B3}" srcOrd="2" destOrd="0" presId="urn:microsoft.com/office/officeart/2005/8/layout/hList1"/>
    <dgm:cxn modelId="{9F0B8DD1-921E-2441-BC50-785BFA2C9708}" type="presParOf" srcId="{832410B9-C35A-1A42-A7C6-25CB03FCE6B3}" destId="{E061512E-64E3-A141-9F12-A5E47A7E2C40}" srcOrd="0" destOrd="0" presId="urn:microsoft.com/office/officeart/2005/8/layout/hList1"/>
    <dgm:cxn modelId="{63174C5E-45AC-6249-8C8F-FBD3ABE9BB5D}" type="presParOf" srcId="{832410B9-C35A-1A42-A7C6-25CB03FCE6B3}" destId="{87663219-FA32-6E42-8693-BE99AC9932DC}" srcOrd="1" destOrd="0" presId="urn:microsoft.com/office/officeart/2005/8/layout/hList1"/>
    <dgm:cxn modelId="{37CB88F2-1710-AB41-B30B-19EACA6057D3}" type="presParOf" srcId="{2E896E5E-A48A-824E-9D1A-65A889E32E94}" destId="{6BB7E1DD-A51E-B043-B04E-55C26507FDFD}" srcOrd="3" destOrd="0" presId="urn:microsoft.com/office/officeart/2005/8/layout/hList1"/>
    <dgm:cxn modelId="{E3A36A45-E51F-3B4C-B8CA-29F88EB5D274}" type="presParOf" srcId="{2E896E5E-A48A-824E-9D1A-65A889E32E94}" destId="{D28D7D33-26D3-C546-842A-A099A9FFAF0C}" srcOrd="4" destOrd="0" presId="urn:microsoft.com/office/officeart/2005/8/layout/hList1"/>
    <dgm:cxn modelId="{BE00A3BD-26CF-554E-9F44-E725B7522703}" type="presParOf" srcId="{D28D7D33-26D3-C546-842A-A099A9FFAF0C}" destId="{0189D779-018A-AD49-A0B9-73230AF7C47E}" srcOrd="0" destOrd="0" presId="urn:microsoft.com/office/officeart/2005/8/layout/hList1"/>
    <dgm:cxn modelId="{24915F8C-2010-9546-B94F-B61C085649A0}" type="presParOf" srcId="{D28D7D33-26D3-C546-842A-A099A9FFAF0C}" destId="{F9C5C2FA-CD3E-B14D-BD15-09CAE1F8346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83B0879-53D7-5C42-BB2B-1EC639A41383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B64DF757-BDA8-A343-9BCA-874087886AA2}">
      <dgm:prSet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n-GB" sz="2400" b="1" baseline="0" dirty="0">
              <a:latin typeface="Century Gothic" panose="020B0502020202020204" pitchFamily="34" charset="0"/>
            </a:rPr>
            <a:t>Key Components</a:t>
          </a:r>
          <a:endParaRPr lang="en-GB" sz="2400" dirty="0">
            <a:latin typeface="Century Gothic" panose="020B0502020202020204" pitchFamily="34" charset="0"/>
          </a:endParaRPr>
        </a:p>
      </dgm:t>
    </dgm:pt>
    <dgm:pt modelId="{B4C57D2C-62E2-F746-A5A4-620E0C753848}" type="parTrans" cxnId="{0C321ACC-9ABF-364B-9BB0-3314057DF58F}">
      <dgm:prSet/>
      <dgm:spPr/>
      <dgm:t>
        <a:bodyPr/>
        <a:lstStyle/>
        <a:p>
          <a:endParaRPr lang="en-GB"/>
        </a:p>
      </dgm:t>
    </dgm:pt>
    <dgm:pt modelId="{CE64BA89-BA5D-D343-973A-5315EED44A3B}" type="sibTrans" cxnId="{0C321ACC-9ABF-364B-9BB0-3314057DF58F}">
      <dgm:prSet/>
      <dgm:spPr/>
      <dgm:t>
        <a:bodyPr/>
        <a:lstStyle/>
        <a:p>
          <a:endParaRPr lang="en-GB"/>
        </a:p>
      </dgm:t>
    </dgm:pt>
    <dgm:pt modelId="{A8A86287-7C61-3042-AEC4-7CF5B76FB972}">
      <dgm:prSet/>
      <dgm:spPr/>
      <dgm:t>
        <a:bodyPr/>
        <a:lstStyle/>
        <a:p>
          <a:r>
            <a:rPr lang="en-GB" baseline="0" dirty="0"/>
            <a:t>Undersea cables</a:t>
          </a:r>
          <a:endParaRPr lang="en-GB" dirty="0"/>
        </a:p>
      </dgm:t>
    </dgm:pt>
    <dgm:pt modelId="{09B872B4-9DF1-F545-A772-E83586F00731}" type="parTrans" cxnId="{8645255D-CEB8-3846-869E-43C4C712D68A}">
      <dgm:prSet/>
      <dgm:spPr/>
      <dgm:t>
        <a:bodyPr/>
        <a:lstStyle/>
        <a:p>
          <a:endParaRPr lang="en-GB"/>
        </a:p>
      </dgm:t>
    </dgm:pt>
    <dgm:pt modelId="{C043F0B4-014E-174F-8511-01015D19EEEB}" type="sibTrans" cxnId="{8645255D-CEB8-3846-869E-43C4C712D68A}">
      <dgm:prSet/>
      <dgm:spPr/>
      <dgm:t>
        <a:bodyPr/>
        <a:lstStyle/>
        <a:p>
          <a:endParaRPr lang="en-GB"/>
        </a:p>
      </dgm:t>
    </dgm:pt>
    <dgm:pt modelId="{ABBF0C5C-48F6-7347-86BE-66C474933CA0}">
      <dgm:prSet/>
      <dgm:spPr/>
      <dgm:t>
        <a:bodyPr/>
        <a:lstStyle/>
        <a:p>
          <a:r>
            <a:rPr lang="en-GB" baseline="0" dirty="0"/>
            <a:t>Data centres</a:t>
          </a:r>
          <a:endParaRPr lang="en-GB" dirty="0"/>
        </a:p>
      </dgm:t>
    </dgm:pt>
    <dgm:pt modelId="{82C9AD49-6254-9B4B-9F0E-88E3C4304174}" type="parTrans" cxnId="{DECA7ABA-E530-2D4E-B0BC-B10D2E9D41B6}">
      <dgm:prSet/>
      <dgm:spPr/>
      <dgm:t>
        <a:bodyPr/>
        <a:lstStyle/>
        <a:p>
          <a:endParaRPr lang="en-GB"/>
        </a:p>
      </dgm:t>
    </dgm:pt>
    <dgm:pt modelId="{3D9C7980-5A3D-D740-A132-CDB1BD3BEA85}" type="sibTrans" cxnId="{DECA7ABA-E530-2D4E-B0BC-B10D2E9D41B6}">
      <dgm:prSet/>
      <dgm:spPr/>
      <dgm:t>
        <a:bodyPr/>
        <a:lstStyle/>
        <a:p>
          <a:endParaRPr lang="en-GB"/>
        </a:p>
      </dgm:t>
    </dgm:pt>
    <dgm:pt modelId="{D3C65E38-5566-0046-A55F-45AE339EE5ED}">
      <dgm:prSet/>
      <dgm:spPr/>
      <dgm:t>
        <a:bodyPr/>
        <a:lstStyle/>
        <a:p>
          <a:r>
            <a:rPr lang="en-GB" baseline="0" dirty="0"/>
            <a:t>Cloud infrastructure</a:t>
          </a:r>
          <a:endParaRPr lang="en-GB" dirty="0"/>
        </a:p>
      </dgm:t>
    </dgm:pt>
    <dgm:pt modelId="{6BAF9C66-DEF5-4C45-85A3-9EBA9D77389E}" type="parTrans" cxnId="{96557801-7286-0D4B-8E72-76FD6861F1A3}">
      <dgm:prSet/>
      <dgm:spPr/>
      <dgm:t>
        <a:bodyPr/>
        <a:lstStyle/>
        <a:p>
          <a:endParaRPr lang="en-GB"/>
        </a:p>
      </dgm:t>
    </dgm:pt>
    <dgm:pt modelId="{A70A6A03-40E6-1C4D-88C9-BB3D2307DF30}" type="sibTrans" cxnId="{96557801-7286-0D4B-8E72-76FD6861F1A3}">
      <dgm:prSet/>
      <dgm:spPr/>
      <dgm:t>
        <a:bodyPr/>
        <a:lstStyle/>
        <a:p>
          <a:endParaRPr lang="en-GB"/>
        </a:p>
      </dgm:t>
    </dgm:pt>
    <dgm:pt modelId="{FCBE1DFE-E5B0-C64E-8D51-1501D650930D}">
      <dgm:prSet/>
      <dgm:spPr/>
      <dgm:t>
        <a:bodyPr/>
        <a:lstStyle/>
        <a:p>
          <a:r>
            <a:rPr lang="en-GB" baseline="0" dirty="0"/>
            <a:t>Digital identity systems</a:t>
          </a:r>
          <a:endParaRPr lang="en-GB" dirty="0"/>
        </a:p>
      </dgm:t>
    </dgm:pt>
    <dgm:pt modelId="{451D38FA-9A2A-F247-B615-FDA639EC2F1B}" type="parTrans" cxnId="{F2A5A396-49BB-0546-BB15-9B703E5BEC51}">
      <dgm:prSet/>
      <dgm:spPr/>
      <dgm:t>
        <a:bodyPr/>
        <a:lstStyle/>
        <a:p>
          <a:endParaRPr lang="en-GB"/>
        </a:p>
      </dgm:t>
    </dgm:pt>
    <dgm:pt modelId="{3A303AC2-48E6-354F-AC76-40632E465B00}" type="sibTrans" cxnId="{F2A5A396-49BB-0546-BB15-9B703E5BEC51}">
      <dgm:prSet/>
      <dgm:spPr/>
      <dgm:t>
        <a:bodyPr/>
        <a:lstStyle/>
        <a:p>
          <a:endParaRPr lang="en-GB"/>
        </a:p>
      </dgm:t>
    </dgm:pt>
    <dgm:pt modelId="{62C151A2-3A7D-5548-A4FD-5C61A7AEE3D0}">
      <dgm:prSet/>
      <dgm:spPr/>
      <dgm:t>
        <a:bodyPr/>
        <a:lstStyle/>
        <a:p>
          <a:r>
            <a:rPr lang="en-GB" baseline="0" dirty="0"/>
            <a:t>Payment platforms</a:t>
          </a:r>
          <a:endParaRPr lang="en-GB" dirty="0"/>
        </a:p>
      </dgm:t>
    </dgm:pt>
    <dgm:pt modelId="{E6D5FE5B-F73D-634B-98B4-5153467FBA74}" type="parTrans" cxnId="{B4FE35B8-59C2-CE44-A4CB-C3AC1DF1EFF0}">
      <dgm:prSet/>
      <dgm:spPr/>
      <dgm:t>
        <a:bodyPr/>
        <a:lstStyle/>
        <a:p>
          <a:endParaRPr lang="en-GB"/>
        </a:p>
      </dgm:t>
    </dgm:pt>
    <dgm:pt modelId="{3B1B3671-86F7-2F48-97DC-EC208C7B790D}" type="sibTrans" cxnId="{B4FE35B8-59C2-CE44-A4CB-C3AC1DF1EFF0}">
      <dgm:prSet/>
      <dgm:spPr/>
      <dgm:t>
        <a:bodyPr/>
        <a:lstStyle/>
        <a:p>
          <a:endParaRPr lang="en-GB"/>
        </a:p>
      </dgm:t>
    </dgm:pt>
    <dgm:pt modelId="{62A4DEA8-BAE3-2D40-88EB-E91661D1C4FC}">
      <dgm:prSet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n-GB" sz="2400" b="1" baseline="0" dirty="0">
              <a:latin typeface="Century Gothic" panose="020B0502020202020204" pitchFamily="34" charset="0"/>
            </a:rPr>
            <a:t>Sovereignty Concerns</a:t>
          </a:r>
          <a:endParaRPr lang="en-GB" sz="2400" dirty="0">
            <a:latin typeface="Century Gothic" panose="020B0502020202020204" pitchFamily="34" charset="0"/>
          </a:endParaRPr>
        </a:p>
      </dgm:t>
    </dgm:pt>
    <dgm:pt modelId="{162A8AFA-0115-FA4C-97C8-DA98F4859898}" type="parTrans" cxnId="{7B6BDC53-2CD3-E445-9B48-04662B06A688}">
      <dgm:prSet/>
      <dgm:spPr/>
      <dgm:t>
        <a:bodyPr/>
        <a:lstStyle/>
        <a:p>
          <a:endParaRPr lang="en-GB"/>
        </a:p>
      </dgm:t>
    </dgm:pt>
    <dgm:pt modelId="{9824AC7A-FA9D-A649-96EF-0CA07AA751D9}" type="sibTrans" cxnId="{7B6BDC53-2CD3-E445-9B48-04662B06A688}">
      <dgm:prSet/>
      <dgm:spPr/>
      <dgm:t>
        <a:bodyPr/>
        <a:lstStyle/>
        <a:p>
          <a:endParaRPr lang="en-GB"/>
        </a:p>
      </dgm:t>
    </dgm:pt>
    <dgm:pt modelId="{973EEC52-7018-C54D-ABD9-18F3E94BED14}">
      <dgm:prSet/>
      <dgm:spPr/>
      <dgm:t>
        <a:bodyPr/>
        <a:lstStyle/>
        <a:p>
          <a:r>
            <a:rPr lang="en-GB" baseline="0" dirty="0"/>
            <a:t>Big Tech ownership of critical infrastructure</a:t>
          </a:r>
          <a:endParaRPr lang="en-GB" dirty="0"/>
        </a:p>
      </dgm:t>
    </dgm:pt>
    <dgm:pt modelId="{244EB9E0-731F-6B45-AFD4-4293A4313A30}" type="parTrans" cxnId="{2A97D317-F0EF-5746-8AB4-FD789A982D99}">
      <dgm:prSet/>
      <dgm:spPr/>
      <dgm:t>
        <a:bodyPr/>
        <a:lstStyle/>
        <a:p>
          <a:endParaRPr lang="en-GB"/>
        </a:p>
      </dgm:t>
    </dgm:pt>
    <dgm:pt modelId="{042760DB-1AD3-4C4C-8DE7-1F628AA445D2}" type="sibTrans" cxnId="{2A97D317-F0EF-5746-8AB4-FD789A982D99}">
      <dgm:prSet/>
      <dgm:spPr/>
      <dgm:t>
        <a:bodyPr/>
        <a:lstStyle/>
        <a:p>
          <a:endParaRPr lang="en-GB"/>
        </a:p>
      </dgm:t>
    </dgm:pt>
    <dgm:pt modelId="{9F04BEBF-57E8-2443-98EE-59E08A71121B}">
      <dgm:prSet/>
      <dgm:spPr/>
      <dgm:t>
        <a:bodyPr/>
        <a:lstStyle/>
        <a:p>
          <a:r>
            <a:rPr lang="en-GB" baseline="0" dirty="0"/>
            <a:t>Data localisation requirements</a:t>
          </a:r>
          <a:endParaRPr lang="en-GB" dirty="0"/>
        </a:p>
      </dgm:t>
    </dgm:pt>
    <dgm:pt modelId="{9E24ECF9-663B-6848-A22B-8529BB1EF1C5}" type="parTrans" cxnId="{C41109AE-4867-CA4D-B74F-9DF516F53211}">
      <dgm:prSet/>
      <dgm:spPr/>
      <dgm:t>
        <a:bodyPr/>
        <a:lstStyle/>
        <a:p>
          <a:endParaRPr lang="en-GB"/>
        </a:p>
      </dgm:t>
    </dgm:pt>
    <dgm:pt modelId="{3FBE6712-FA5D-9945-86A4-23A8668B390B}" type="sibTrans" cxnId="{C41109AE-4867-CA4D-B74F-9DF516F53211}">
      <dgm:prSet/>
      <dgm:spPr/>
      <dgm:t>
        <a:bodyPr/>
        <a:lstStyle/>
        <a:p>
          <a:endParaRPr lang="en-GB"/>
        </a:p>
      </dgm:t>
    </dgm:pt>
    <dgm:pt modelId="{F7136115-FD35-214E-807B-218A04FF6312}">
      <dgm:prSet/>
      <dgm:spPr/>
      <dgm:t>
        <a:bodyPr/>
        <a:lstStyle/>
        <a:p>
          <a:r>
            <a:rPr lang="en-GB" baseline="0" dirty="0"/>
            <a:t>AI governance and standards</a:t>
          </a:r>
          <a:endParaRPr lang="en-GB" dirty="0"/>
        </a:p>
      </dgm:t>
    </dgm:pt>
    <dgm:pt modelId="{172E278F-D9B7-9C40-A562-A0AA22FE8930}" type="parTrans" cxnId="{4E7398AB-9BF1-B44D-9E48-82385323802F}">
      <dgm:prSet/>
      <dgm:spPr/>
      <dgm:t>
        <a:bodyPr/>
        <a:lstStyle/>
        <a:p>
          <a:endParaRPr lang="en-GB"/>
        </a:p>
      </dgm:t>
    </dgm:pt>
    <dgm:pt modelId="{0F716C3C-036D-AD45-BCBC-FF91BD477C40}" type="sibTrans" cxnId="{4E7398AB-9BF1-B44D-9E48-82385323802F}">
      <dgm:prSet/>
      <dgm:spPr/>
      <dgm:t>
        <a:bodyPr/>
        <a:lstStyle/>
        <a:p>
          <a:endParaRPr lang="en-GB"/>
        </a:p>
      </dgm:t>
    </dgm:pt>
    <dgm:pt modelId="{2E2F51D2-BDCE-E647-B648-7412F872626D}">
      <dgm:prSet/>
      <dgm:spPr/>
      <dgm:t>
        <a:bodyPr/>
        <a:lstStyle/>
        <a:p>
          <a:r>
            <a:rPr lang="en-GB" baseline="0" dirty="0"/>
            <a:t>Cybersecurity vulnerabilities</a:t>
          </a:r>
          <a:endParaRPr lang="en-GB" dirty="0"/>
        </a:p>
      </dgm:t>
    </dgm:pt>
    <dgm:pt modelId="{1C403A57-1984-E945-B7AE-C78BB7460A1D}" type="parTrans" cxnId="{29CAEC1A-6844-E745-AA61-C93C74CEF99B}">
      <dgm:prSet/>
      <dgm:spPr/>
      <dgm:t>
        <a:bodyPr/>
        <a:lstStyle/>
        <a:p>
          <a:endParaRPr lang="en-GB"/>
        </a:p>
      </dgm:t>
    </dgm:pt>
    <dgm:pt modelId="{3CFCE8E3-D5B1-2841-BA52-1FA248350AF9}" type="sibTrans" cxnId="{29CAEC1A-6844-E745-AA61-C93C74CEF99B}">
      <dgm:prSet/>
      <dgm:spPr/>
      <dgm:t>
        <a:bodyPr/>
        <a:lstStyle/>
        <a:p>
          <a:endParaRPr lang="en-GB"/>
        </a:p>
      </dgm:t>
    </dgm:pt>
    <dgm:pt modelId="{47CA769A-3E4A-E445-B87A-0C829AB2666A}">
      <dgm:prSet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n-GB" sz="2400" b="1" baseline="0" dirty="0"/>
            <a:t>Example: Senegal's Digital Sovereignty</a:t>
          </a:r>
          <a:endParaRPr lang="en-GB" sz="2400" dirty="0"/>
        </a:p>
      </dgm:t>
    </dgm:pt>
    <dgm:pt modelId="{C8363B58-B29C-7046-82CD-1900DC217A22}" type="parTrans" cxnId="{59830572-0E94-B947-BDB9-65AAFE8D72EE}">
      <dgm:prSet/>
      <dgm:spPr/>
      <dgm:t>
        <a:bodyPr/>
        <a:lstStyle/>
        <a:p>
          <a:endParaRPr lang="en-GB"/>
        </a:p>
      </dgm:t>
    </dgm:pt>
    <dgm:pt modelId="{8D846849-4E36-D843-AB38-38C3F74409D6}" type="sibTrans" cxnId="{59830572-0E94-B947-BDB9-65AAFE8D72EE}">
      <dgm:prSet/>
      <dgm:spPr/>
      <dgm:t>
        <a:bodyPr/>
        <a:lstStyle/>
        <a:p>
          <a:endParaRPr lang="en-GB"/>
        </a:p>
      </dgm:t>
    </dgm:pt>
    <dgm:pt modelId="{1C5D8356-7E4C-6E45-9997-0E2C27F9A3AB}">
      <dgm:prSet/>
      <dgm:spPr/>
      <dgm:t>
        <a:bodyPr/>
        <a:lstStyle/>
        <a:p>
          <a:r>
            <a:rPr lang="en-GB" baseline="0" dirty="0" err="1"/>
            <a:t>Diamniadio</a:t>
          </a:r>
          <a:r>
            <a:rPr lang="en-GB" baseline="0" dirty="0"/>
            <a:t> National Datacentre -  inaugurated 2021</a:t>
          </a:r>
          <a:endParaRPr lang="en-GB" dirty="0"/>
        </a:p>
      </dgm:t>
    </dgm:pt>
    <dgm:pt modelId="{2AB14FE6-EF6A-D547-9C72-350DBF151530}" type="parTrans" cxnId="{3FEC2D61-BE7D-7943-ADEE-CE9D70AE3611}">
      <dgm:prSet/>
      <dgm:spPr/>
      <dgm:t>
        <a:bodyPr/>
        <a:lstStyle/>
        <a:p>
          <a:endParaRPr lang="en-GB"/>
        </a:p>
      </dgm:t>
    </dgm:pt>
    <dgm:pt modelId="{19C8A009-E088-CF46-A595-B675A12C0940}" type="sibTrans" cxnId="{3FEC2D61-BE7D-7943-ADEE-CE9D70AE3611}">
      <dgm:prSet/>
      <dgm:spPr/>
      <dgm:t>
        <a:bodyPr/>
        <a:lstStyle/>
        <a:p>
          <a:endParaRPr lang="en-GB"/>
        </a:p>
      </dgm:t>
    </dgm:pt>
    <dgm:pt modelId="{6B29936D-80CF-704A-ACE8-0F2E044142FF}">
      <dgm:prSet/>
      <dgm:spPr/>
      <dgm:t>
        <a:bodyPr/>
        <a:lstStyle/>
        <a:p>
          <a:r>
            <a:rPr lang="en-GB" baseline="0" dirty="0"/>
            <a:t>Mandated repatriation of all administrative data</a:t>
          </a:r>
          <a:endParaRPr lang="en-GB" dirty="0"/>
        </a:p>
      </dgm:t>
    </dgm:pt>
    <dgm:pt modelId="{9370DD73-9B21-0843-A449-664B5C4CDED0}" type="parTrans" cxnId="{FF38163C-79BF-344B-A0A1-1B1B64C8F1B5}">
      <dgm:prSet/>
      <dgm:spPr/>
      <dgm:t>
        <a:bodyPr/>
        <a:lstStyle/>
        <a:p>
          <a:endParaRPr lang="en-GB"/>
        </a:p>
      </dgm:t>
    </dgm:pt>
    <dgm:pt modelId="{CEF75C31-7513-0749-9869-19706307B502}" type="sibTrans" cxnId="{FF38163C-79BF-344B-A0A1-1B1B64C8F1B5}">
      <dgm:prSet/>
      <dgm:spPr/>
      <dgm:t>
        <a:bodyPr/>
        <a:lstStyle/>
        <a:p>
          <a:endParaRPr lang="en-GB"/>
        </a:p>
      </dgm:t>
    </dgm:pt>
    <dgm:pt modelId="{BBD4B41F-F129-8843-A873-9608FBC09A26}">
      <dgm:prSet/>
      <dgm:spPr/>
      <dgm:t>
        <a:bodyPr/>
        <a:lstStyle/>
        <a:p>
          <a:r>
            <a:rPr lang="en-GB" i="1" baseline="0" dirty="0"/>
            <a:t>"Senegal must maintain absolute control over its own data assets"</a:t>
          </a:r>
          <a:endParaRPr lang="en-GB" dirty="0"/>
        </a:p>
      </dgm:t>
    </dgm:pt>
    <dgm:pt modelId="{E890F6BE-4A24-E24F-BDAD-2792638841D8}" type="parTrans" cxnId="{2C5DE419-5832-5849-908E-E23AA6F5AEFB}">
      <dgm:prSet/>
      <dgm:spPr/>
      <dgm:t>
        <a:bodyPr/>
        <a:lstStyle/>
        <a:p>
          <a:endParaRPr lang="en-GB"/>
        </a:p>
      </dgm:t>
    </dgm:pt>
    <dgm:pt modelId="{5C9D2D17-8877-254F-8158-443EE57D9227}" type="sibTrans" cxnId="{2C5DE419-5832-5849-908E-E23AA6F5AEFB}">
      <dgm:prSet/>
      <dgm:spPr/>
      <dgm:t>
        <a:bodyPr/>
        <a:lstStyle/>
        <a:p>
          <a:endParaRPr lang="en-GB"/>
        </a:p>
      </dgm:t>
    </dgm:pt>
    <dgm:pt modelId="{6DFF1AED-44AC-E34E-AC12-12CE0FDD4055}" type="pres">
      <dgm:prSet presAssocID="{B83B0879-53D7-5C42-BB2B-1EC639A41383}" presName="Name0" presStyleCnt="0">
        <dgm:presLayoutVars>
          <dgm:dir/>
          <dgm:animLvl val="lvl"/>
          <dgm:resizeHandles val="exact"/>
        </dgm:presLayoutVars>
      </dgm:prSet>
      <dgm:spPr/>
    </dgm:pt>
    <dgm:pt modelId="{E7020573-CDC8-0A46-80DB-CB97646FF275}" type="pres">
      <dgm:prSet presAssocID="{B64DF757-BDA8-A343-9BCA-874087886AA2}" presName="composite" presStyleCnt="0"/>
      <dgm:spPr/>
    </dgm:pt>
    <dgm:pt modelId="{94FF3210-17EB-0A44-8004-B974EC6B5449}" type="pres">
      <dgm:prSet presAssocID="{B64DF757-BDA8-A343-9BCA-874087886AA2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D9458407-B916-9E48-B953-C73BA32702CF}" type="pres">
      <dgm:prSet presAssocID="{B64DF757-BDA8-A343-9BCA-874087886AA2}" presName="desTx" presStyleLbl="alignAccFollowNode1" presStyleIdx="0" presStyleCnt="3">
        <dgm:presLayoutVars>
          <dgm:bulletEnabled val="1"/>
        </dgm:presLayoutVars>
      </dgm:prSet>
      <dgm:spPr/>
    </dgm:pt>
    <dgm:pt modelId="{68F09EFA-601F-844C-A679-4ED2051C8D95}" type="pres">
      <dgm:prSet presAssocID="{CE64BA89-BA5D-D343-973A-5315EED44A3B}" presName="space" presStyleCnt="0"/>
      <dgm:spPr/>
    </dgm:pt>
    <dgm:pt modelId="{E1BDEB4D-E689-2745-9495-091B6FA0C354}" type="pres">
      <dgm:prSet presAssocID="{62A4DEA8-BAE3-2D40-88EB-E91661D1C4FC}" presName="composite" presStyleCnt="0"/>
      <dgm:spPr/>
    </dgm:pt>
    <dgm:pt modelId="{94E5CC95-BC67-614D-AEA6-CF52D308FD63}" type="pres">
      <dgm:prSet presAssocID="{62A4DEA8-BAE3-2D40-88EB-E91661D1C4FC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77CE0CA5-C09E-BA41-AAC7-2F8A2837018A}" type="pres">
      <dgm:prSet presAssocID="{62A4DEA8-BAE3-2D40-88EB-E91661D1C4FC}" presName="desTx" presStyleLbl="alignAccFollowNode1" presStyleIdx="1" presStyleCnt="3">
        <dgm:presLayoutVars>
          <dgm:bulletEnabled val="1"/>
        </dgm:presLayoutVars>
      </dgm:prSet>
      <dgm:spPr/>
    </dgm:pt>
    <dgm:pt modelId="{08BEF934-C0B2-CC46-A731-0A581C4EB4F9}" type="pres">
      <dgm:prSet presAssocID="{9824AC7A-FA9D-A649-96EF-0CA07AA751D9}" presName="space" presStyleCnt="0"/>
      <dgm:spPr/>
    </dgm:pt>
    <dgm:pt modelId="{8F0FFB35-BF60-1440-BD71-9B52814B50AC}" type="pres">
      <dgm:prSet presAssocID="{47CA769A-3E4A-E445-B87A-0C829AB2666A}" presName="composite" presStyleCnt="0"/>
      <dgm:spPr/>
    </dgm:pt>
    <dgm:pt modelId="{581BB40F-7494-B74C-B0EB-7EDC8AB223BA}" type="pres">
      <dgm:prSet presAssocID="{47CA769A-3E4A-E445-B87A-0C829AB2666A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6D3A68CC-39A0-0C40-A75E-5888B54452ED}" type="pres">
      <dgm:prSet presAssocID="{47CA769A-3E4A-E445-B87A-0C829AB2666A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96557801-7286-0D4B-8E72-76FD6861F1A3}" srcId="{B64DF757-BDA8-A343-9BCA-874087886AA2}" destId="{D3C65E38-5566-0046-A55F-45AE339EE5ED}" srcOrd="2" destOrd="0" parTransId="{6BAF9C66-DEF5-4C45-85A3-9EBA9D77389E}" sibTransId="{A70A6A03-40E6-1C4D-88C9-BB3D2307DF30}"/>
    <dgm:cxn modelId="{2A97D317-F0EF-5746-8AB4-FD789A982D99}" srcId="{62A4DEA8-BAE3-2D40-88EB-E91661D1C4FC}" destId="{973EEC52-7018-C54D-ABD9-18F3E94BED14}" srcOrd="0" destOrd="0" parTransId="{244EB9E0-731F-6B45-AFD4-4293A4313A30}" sibTransId="{042760DB-1AD3-4C4C-8DE7-1F628AA445D2}"/>
    <dgm:cxn modelId="{2C5DE419-5832-5849-908E-E23AA6F5AEFB}" srcId="{47CA769A-3E4A-E445-B87A-0C829AB2666A}" destId="{BBD4B41F-F129-8843-A873-9608FBC09A26}" srcOrd="2" destOrd="0" parTransId="{E890F6BE-4A24-E24F-BDAD-2792638841D8}" sibTransId="{5C9D2D17-8877-254F-8158-443EE57D9227}"/>
    <dgm:cxn modelId="{29CAEC1A-6844-E745-AA61-C93C74CEF99B}" srcId="{62A4DEA8-BAE3-2D40-88EB-E91661D1C4FC}" destId="{2E2F51D2-BDCE-E647-B648-7412F872626D}" srcOrd="3" destOrd="0" parTransId="{1C403A57-1984-E945-B7AE-C78BB7460A1D}" sibTransId="{3CFCE8E3-D5B1-2841-BA52-1FA248350AF9}"/>
    <dgm:cxn modelId="{94A1221F-D306-AE4D-913D-2FFF384995F2}" type="presOf" srcId="{B83B0879-53D7-5C42-BB2B-1EC639A41383}" destId="{6DFF1AED-44AC-E34E-AC12-12CE0FDD4055}" srcOrd="0" destOrd="0" presId="urn:microsoft.com/office/officeart/2005/8/layout/hList1"/>
    <dgm:cxn modelId="{48E6B126-6CD2-BB42-81B6-6C9AF83D0BD4}" type="presOf" srcId="{D3C65E38-5566-0046-A55F-45AE339EE5ED}" destId="{D9458407-B916-9E48-B953-C73BA32702CF}" srcOrd="0" destOrd="2" presId="urn:microsoft.com/office/officeart/2005/8/layout/hList1"/>
    <dgm:cxn modelId="{C46BD438-13DC-174C-AFCB-141711DAD9F4}" type="presOf" srcId="{973EEC52-7018-C54D-ABD9-18F3E94BED14}" destId="{77CE0CA5-C09E-BA41-AAC7-2F8A2837018A}" srcOrd="0" destOrd="0" presId="urn:microsoft.com/office/officeart/2005/8/layout/hList1"/>
    <dgm:cxn modelId="{FF38163C-79BF-344B-A0A1-1B1B64C8F1B5}" srcId="{47CA769A-3E4A-E445-B87A-0C829AB2666A}" destId="{6B29936D-80CF-704A-ACE8-0F2E044142FF}" srcOrd="1" destOrd="0" parTransId="{9370DD73-9B21-0843-A449-664B5C4CDED0}" sibTransId="{CEF75C31-7513-0749-9869-19706307B502}"/>
    <dgm:cxn modelId="{D1E9A84A-0C83-3B40-A954-386A2326C265}" type="presOf" srcId="{FCBE1DFE-E5B0-C64E-8D51-1501D650930D}" destId="{D9458407-B916-9E48-B953-C73BA32702CF}" srcOrd="0" destOrd="3" presId="urn:microsoft.com/office/officeart/2005/8/layout/hList1"/>
    <dgm:cxn modelId="{6037B752-0B7A-5A47-8B89-2098DB380FB5}" type="presOf" srcId="{ABBF0C5C-48F6-7347-86BE-66C474933CA0}" destId="{D9458407-B916-9E48-B953-C73BA32702CF}" srcOrd="0" destOrd="1" presId="urn:microsoft.com/office/officeart/2005/8/layout/hList1"/>
    <dgm:cxn modelId="{7B6BDC53-2CD3-E445-9B48-04662B06A688}" srcId="{B83B0879-53D7-5C42-BB2B-1EC639A41383}" destId="{62A4DEA8-BAE3-2D40-88EB-E91661D1C4FC}" srcOrd="1" destOrd="0" parTransId="{162A8AFA-0115-FA4C-97C8-DA98F4859898}" sibTransId="{9824AC7A-FA9D-A649-96EF-0CA07AA751D9}"/>
    <dgm:cxn modelId="{F3DC695A-D2BF-F240-B632-C107CF595ABF}" type="presOf" srcId="{A8A86287-7C61-3042-AEC4-7CF5B76FB972}" destId="{D9458407-B916-9E48-B953-C73BA32702CF}" srcOrd="0" destOrd="0" presId="urn:microsoft.com/office/officeart/2005/8/layout/hList1"/>
    <dgm:cxn modelId="{A4A0195D-81CB-EB49-8DE3-7C3A359B3333}" type="presOf" srcId="{62C151A2-3A7D-5548-A4FD-5C61A7AEE3D0}" destId="{D9458407-B916-9E48-B953-C73BA32702CF}" srcOrd="0" destOrd="4" presId="urn:microsoft.com/office/officeart/2005/8/layout/hList1"/>
    <dgm:cxn modelId="{8645255D-CEB8-3846-869E-43C4C712D68A}" srcId="{B64DF757-BDA8-A343-9BCA-874087886AA2}" destId="{A8A86287-7C61-3042-AEC4-7CF5B76FB972}" srcOrd="0" destOrd="0" parTransId="{09B872B4-9DF1-F545-A772-E83586F00731}" sibTransId="{C043F0B4-014E-174F-8511-01015D19EEEB}"/>
    <dgm:cxn modelId="{3FEC2D61-BE7D-7943-ADEE-CE9D70AE3611}" srcId="{47CA769A-3E4A-E445-B87A-0C829AB2666A}" destId="{1C5D8356-7E4C-6E45-9997-0E2C27F9A3AB}" srcOrd="0" destOrd="0" parTransId="{2AB14FE6-EF6A-D547-9C72-350DBF151530}" sibTransId="{19C8A009-E088-CF46-A595-B675A12C0940}"/>
    <dgm:cxn modelId="{1551836F-F9CC-924D-9495-634150B6CE9B}" type="presOf" srcId="{1C5D8356-7E4C-6E45-9997-0E2C27F9A3AB}" destId="{6D3A68CC-39A0-0C40-A75E-5888B54452ED}" srcOrd="0" destOrd="0" presId="urn:microsoft.com/office/officeart/2005/8/layout/hList1"/>
    <dgm:cxn modelId="{59830572-0E94-B947-BDB9-65AAFE8D72EE}" srcId="{B83B0879-53D7-5C42-BB2B-1EC639A41383}" destId="{47CA769A-3E4A-E445-B87A-0C829AB2666A}" srcOrd="2" destOrd="0" parTransId="{C8363B58-B29C-7046-82CD-1900DC217A22}" sibTransId="{8D846849-4E36-D843-AB38-38C3F74409D6}"/>
    <dgm:cxn modelId="{8418B476-2E29-B949-9862-7AC74BC75177}" type="presOf" srcId="{47CA769A-3E4A-E445-B87A-0C829AB2666A}" destId="{581BB40F-7494-B74C-B0EB-7EDC8AB223BA}" srcOrd="0" destOrd="0" presId="urn:microsoft.com/office/officeart/2005/8/layout/hList1"/>
    <dgm:cxn modelId="{A6CA9286-205B-334B-ADC4-E52E98F91AF4}" type="presOf" srcId="{BBD4B41F-F129-8843-A873-9608FBC09A26}" destId="{6D3A68CC-39A0-0C40-A75E-5888B54452ED}" srcOrd="0" destOrd="2" presId="urn:microsoft.com/office/officeart/2005/8/layout/hList1"/>
    <dgm:cxn modelId="{F2A5A396-49BB-0546-BB15-9B703E5BEC51}" srcId="{B64DF757-BDA8-A343-9BCA-874087886AA2}" destId="{FCBE1DFE-E5B0-C64E-8D51-1501D650930D}" srcOrd="3" destOrd="0" parTransId="{451D38FA-9A2A-F247-B615-FDA639EC2F1B}" sibTransId="{3A303AC2-48E6-354F-AC76-40632E465B00}"/>
    <dgm:cxn modelId="{F29E42A4-DF2C-2F4B-8119-0341FAC30DED}" type="presOf" srcId="{2E2F51D2-BDCE-E647-B648-7412F872626D}" destId="{77CE0CA5-C09E-BA41-AAC7-2F8A2837018A}" srcOrd="0" destOrd="3" presId="urn:microsoft.com/office/officeart/2005/8/layout/hList1"/>
    <dgm:cxn modelId="{4E7398AB-9BF1-B44D-9E48-82385323802F}" srcId="{62A4DEA8-BAE3-2D40-88EB-E91661D1C4FC}" destId="{F7136115-FD35-214E-807B-218A04FF6312}" srcOrd="2" destOrd="0" parTransId="{172E278F-D9B7-9C40-A562-A0AA22FE8930}" sibTransId="{0F716C3C-036D-AD45-BCBC-FF91BD477C40}"/>
    <dgm:cxn modelId="{C41109AE-4867-CA4D-B74F-9DF516F53211}" srcId="{62A4DEA8-BAE3-2D40-88EB-E91661D1C4FC}" destId="{9F04BEBF-57E8-2443-98EE-59E08A71121B}" srcOrd="1" destOrd="0" parTransId="{9E24ECF9-663B-6848-A22B-8529BB1EF1C5}" sibTransId="{3FBE6712-FA5D-9945-86A4-23A8668B390B}"/>
    <dgm:cxn modelId="{0422BAAE-70EA-1E4F-8180-750AFBFF0B8D}" type="presOf" srcId="{B64DF757-BDA8-A343-9BCA-874087886AA2}" destId="{94FF3210-17EB-0A44-8004-B974EC6B5449}" srcOrd="0" destOrd="0" presId="urn:microsoft.com/office/officeart/2005/8/layout/hList1"/>
    <dgm:cxn modelId="{867C68B3-BB18-EB44-B014-BE87C447FDB4}" type="presOf" srcId="{6B29936D-80CF-704A-ACE8-0F2E044142FF}" destId="{6D3A68CC-39A0-0C40-A75E-5888B54452ED}" srcOrd="0" destOrd="1" presId="urn:microsoft.com/office/officeart/2005/8/layout/hList1"/>
    <dgm:cxn modelId="{B4FE35B8-59C2-CE44-A4CB-C3AC1DF1EFF0}" srcId="{B64DF757-BDA8-A343-9BCA-874087886AA2}" destId="{62C151A2-3A7D-5548-A4FD-5C61A7AEE3D0}" srcOrd="4" destOrd="0" parTransId="{E6D5FE5B-F73D-634B-98B4-5153467FBA74}" sibTransId="{3B1B3671-86F7-2F48-97DC-EC208C7B790D}"/>
    <dgm:cxn modelId="{DECA7ABA-E530-2D4E-B0BC-B10D2E9D41B6}" srcId="{B64DF757-BDA8-A343-9BCA-874087886AA2}" destId="{ABBF0C5C-48F6-7347-86BE-66C474933CA0}" srcOrd="1" destOrd="0" parTransId="{82C9AD49-6254-9B4B-9F0E-88E3C4304174}" sibTransId="{3D9C7980-5A3D-D740-A132-CDB1BD3BEA85}"/>
    <dgm:cxn modelId="{63F27BBB-3974-EF4F-8DAE-37C97AFB5BA1}" type="presOf" srcId="{F7136115-FD35-214E-807B-218A04FF6312}" destId="{77CE0CA5-C09E-BA41-AAC7-2F8A2837018A}" srcOrd="0" destOrd="2" presId="urn:microsoft.com/office/officeart/2005/8/layout/hList1"/>
    <dgm:cxn modelId="{74F08CBE-3C98-4E4A-ACB6-458F4817E560}" type="presOf" srcId="{9F04BEBF-57E8-2443-98EE-59E08A71121B}" destId="{77CE0CA5-C09E-BA41-AAC7-2F8A2837018A}" srcOrd="0" destOrd="1" presId="urn:microsoft.com/office/officeart/2005/8/layout/hList1"/>
    <dgm:cxn modelId="{0C321ACC-9ABF-364B-9BB0-3314057DF58F}" srcId="{B83B0879-53D7-5C42-BB2B-1EC639A41383}" destId="{B64DF757-BDA8-A343-9BCA-874087886AA2}" srcOrd="0" destOrd="0" parTransId="{B4C57D2C-62E2-F746-A5A4-620E0C753848}" sibTransId="{CE64BA89-BA5D-D343-973A-5315EED44A3B}"/>
    <dgm:cxn modelId="{698FC5E3-22F2-7049-8901-47E8D5406B9F}" type="presOf" srcId="{62A4DEA8-BAE3-2D40-88EB-E91661D1C4FC}" destId="{94E5CC95-BC67-614D-AEA6-CF52D308FD63}" srcOrd="0" destOrd="0" presId="urn:microsoft.com/office/officeart/2005/8/layout/hList1"/>
    <dgm:cxn modelId="{80286B81-958B-9B40-9E12-6A144393096A}" type="presParOf" srcId="{6DFF1AED-44AC-E34E-AC12-12CE0FDD4055}" destId="{E7020573-CDC8-0A46-80DB-CB97646FF275}" srcOrd="0" destOrd="0" presId="urn:microsoft.com/office/officeart/2005/8/layout/hList1"/>
    <dgm:cxn modelId="{4E0C14CB-5EFC-7245-A1F4-94D34A6B41A5}" type="presParOf" srcId="{E7020573-CDC8-0A46-80DB-CB97646FF275}" destId="{94FF3210-17EB-0A44-8004-B974EC6B5449}" srcOrd="0" destOrd="0" presId="urn:microsoft.com/office/officeart/2005/8/layout/hList1"/>
    <dgm:cxn modelId="{7541A324-213A-E241-B84C-79AD387D920B}" type="presParOf" srcId="{E7020573-CDC8-0A46-80DB-CB97646FF275}" destId="{D9458407-B916-9E48-B953-C73BA32702CF}" srcOrd="1" destOrd="0" presId="urn:microsoft.com/office/officeart/2005/8/layout/hList1"/>
    <dgm:cxn modelId="{9B82B23A-F8DA-7241-BAAD-E4973EF92B69}" type="presParOf" srcId="{6DFF1AED-44AC-E34E-AC12-12CE0FDD4055}" destId="{68F09EFA-601F-844C-A679-4ED2051C8D95}" srcOrd="1" destOrd="0" presId="urn:microsoft.com/office/officeart/2005/8/layout/hList1"/>
    <dgm:cxn modelId="{667B522E-C355-9E44-AB21-DEB330BAD803}" type="presParOf" srcId="{6DFF1AED-44AC-E34E-AC12-12CE0FDD4055}" destId="{E1BDEB4D-E689-2745-9495-091B6FA0C354}" srcOrd="2" destOrd="0" presId="urn:microsoft.com/office/officeart/2005/8/layout/hList1"/>
    <dgm:cxn modelId="{D39045D8-FB9F-254E-8187-CD219E730C02}" type="presParOf" srcId="{E1BDEB4D-E689-2745-9495-091B6FA0C354}" destId="{94E5CC95-BC67-614D-AEA6-CF52D308FD63}" srcOrd="0" destOrd="0" presId="urn:microsoft.com/office/officeart/2005/8/layout/hList1"/>
    <dgm:cxn modelId="{906F3DAB-84E5-BE40-88B2-179263987169}" type="presParOf" srcId="{E1BDEB4D-E689-2745-9495-091B6FA0C354}" destId="{77CE0CA5-C09E-BA41-AAC7-2F8A2837018A}" srcOrd="1" destOrd="0" presId="urn:microsoft.com/office/officeart/2005/8/layout/hList1"/>
    <dgm:cxn modelId="{0F52C4E3-D78B-FA4C-847F-6140CF6AC657}" type="presParOf" srcId="{6DFF1AED-44AC-E34E-AC12-12CE0FDD4055}" destId="{08BEF934-C0B2-CC46-A731-0A581C4EB4F9}" srcOrd="3" destOrd="0" presId="urn:microsoft.com/office/officeart/2005/8/layout/hList1"/>
    <dgm:cxn modelId="{34F5CEC5-31EE-954C-BD6B-C902473A9298}" type="presParOf" srcId="{6DFF1AED-44AC-E34E-AC12-12CE0FDD4055}" destId="{8F0FFB35-BF60-1440-BD71-9B52814B50AC}" srcOrd="4" destOrd="0" presId="urn:microsoft.com/office/officeart/2005/8/layout/hList1"/>
    <dgm:cxn modelId="{87960EC8-956B-A544-9D40-2A3F54073B61}" type="presParOf" srcId="{8F0FFB35-BF60-1440-BD71-9B52814B50AC}" destId="{581BB40F-7494-B74C-B0EB-7EDC8AB223BA}" srcOrd="0" destOrd="0" presId="urn:microsoft.com/office/officeart/2005/8/layout/hList1"/>
    <dgm:cxn modelId="{FC78A326-116E-A64C-BEA3-63C0F511332B}" type="presParOf" srcId="{8F0FFB35-BF60-1440-BD71-9B52814B50AC}" destId="{6D3A68CC-39A0-0C40-A75E-5888B54452E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C60B97C-423E-7242-B86A-84ED7E48EFE2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479BB3B0-426A-0B45-BEF9-1FDFBA0204E4}">
      <dgm:prSet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n-GB" sz="2000" b="1" baseline="0" dirty="0">
              <a:latin typeface="Century Gothic" panose="020B0502020202020204" pitchFamily="34" charset="0"/>
            </a:rPr>
            <a:t>National Strategy</a:t>
          </a:r>
          <a:endParaRPr lang="en-GB" sz="2000" dirty="0">
            <a:latin typeface="Century Gothic" panose="020B0502020202020204" pitchFamily="34" charset="0"/>
          </a:endParaRPr>
        </a:p>
      </dgm:t>
    </dgm:pt>
    <dgm:pt modelId="{A54D7C6C-5458-174F-B5B6-6E3F4397CF9E}" type="parTrans" cxnId="{80F1BA55-7668-F943-AA58-CA9BA39A55B4}">
      <dgm:prSet/>
      <dgm:spPr/>
      <dgm:t>
        <a:bodyPr/>
        <a:lstStyle/>
        <a:p>
          <a:endParaRPr lang="en-GB"/>
        </a:p>
      </dgm:t>
    </dgm:pt>
    <dgm:pt modelId="{1818F6C9-8713-8445-9445-F5DE73D9D06A}" type="sibTrans" cxnId="{80F1BA55-7668-F943-AA58-CA9BA39A55B4}">
      <dgm:prSet/>
      <dgm:spPr/>
      <dgm:t>
        <a:bodyPr/>
        <a:lstStyle/>
        <a:p>
          <a:endParaRPr lang="en-GB"/>
        </a:p>
      </dgm:t>
    </dgm:pt>
    <dgm:pt modelId="{9089A028-9E4B-6946-84CC-E650C1ECB61C}">
      <dgm:prSet custT="1"/>
      <dgm:spPr/>
      <dgm:t>
        <a:bodyPr/>
        <a:lstStyle/>
        <a:p>
          <a:r>
            <a:rPr lang="en-GB" sz="1800" baseline="0" dirty="0">
              <a:latin typeface="Century Gothic" panose="020B0502020202020204" pitchFamily="34" charset="0"/>
            </a:rPr>
            <a:t>Vision 2050 &amp; NST-1: Digital transformation central pillar</a:t>
          </a:r>
          <a:endParaRPr lang="en-GB" sz="1800" dirty="0">
            <a:latin typeface="Century Gothic" panose="020B0502020202020204" pitchFamily="34" charset="0"/>
          </a:endParaRPr>
        </a:p>
      </dgm:t>
    </dgm:pt>
    <dgm:pt modelId="{9A27E29B-0E50-CA40-BB0D-893B4C9EAF6E}" type="parTrans" cxnId="{5D70958A-B2FA-914B-874C-690B3C80E44C}">
      <dgm:prSet/>
      <dgm:spPr/>
      <dgm:t>
        <a:bodyPr/>
        <a:lstStyle/>
        <a:p>
          <a:endParaRPr lang="en-GB"/>
        </a:p>
      </dgm:t>
    </dgm:pt>
    <dgm:pt modelId="{29DF1C9C-9E12-3A4D-8091-8AB722807FBE}" type="sibTrans" cxnId="{5D70958A-B2FA-914B-874C-690B3C80E44C}">
      <dgm:prSet/>
      <dgm:spPr/>
      <dgm:t>
        <a:bodyPr/>
        <a:lstStyle/>
        <a:p>
          <a:endParaRPr lang="en-GB"/>
        </a:p>
      </dgm:t>
    </dgm:pt>
    <dgm:pt modelId="{C698166D-28F3-6B49-B345-4A7E082BADE7}">
      <dgm:prSet custT="1"/>
      <dgm:spPr/>
      <dgm:t>
        <a:bodyPr/>
        <a:lstStyle/>
        <a:p>
          <a:r>
            <a:rPr lang="en-GB" sz="1800" baseline="0" dirty="0">
              <a:latin typeface="Century Gothic" panose="020B0502020202020204" pitchFamily="34" charset="0"/>
            </a:rPr>
            <a:t>SMART Rwanda Master Plan: knowledge-based economy</a:t>
          </a:r>
          <a:endParaRPr lang="en-GB" sz="1800" dirty="0">
            <a:latin typeface="Century Gothic" panose="020B0502020202020204" pitchFamily="34" charset="0"/>
          </a:endParaRPr>
        </a:p>
      </dgm:t>
    </dgm:pt>
    <dgm:pt modelId="{794175EA-69CE-244E-8CDD-53D37321E512}" type="parTrans" cxnId="{84A0ABA5-B36F-0346-B306-6F42ADA3DA1E}">
      <dgm:prSet/>
      <dgm:spPr/>
      <dgm:t>
        <a:bodyPr/>
        <a:lstStyle/>
        <a:p>
          <a:endParaRPr lang="en-GB"/>
        </a:p>
      </dgm:t>
    </dgm:pt>
    <dgm:pt modelId="{4BC1C278-D656-0C41-8CDB-810ADEB32A6B}" type="sibTrans" cxnId="{84A0ABA5-B36F-0346-B306-6F42ADA3DA1E}">
      <dgm:prSet/>
      <dgm:spPr/>
      <dgm:t>
        <a:bodyPr/>
        <a:lstStyle/>
        <a:p>
          <a:endParaRPr lang="en-GB"/>
        </a:p>
      </dgm:t>
    </dgm:pt>
    <dgm:pt modelId="{34DBD680-E4B3-144A-B291-90E9133F5542}">
      <dgm:prSet custT="1"/>
      <dgm:spPr/>
      <dgm:t>
        <a:bodyPr/>
        <a:lstStyle/>
        <a:p>
          <a:r>
            <a:rPr lang="en-GB" sz="1800" baseline="0" dirty="0">
              <a:latin typeface="Century Gothic" panose="020B0502020202020204" pitchFamily="34" charset="0"/>
            </a:rPr>
            <a:t>Dedicated Ministry of ICT and Innovation</a:t>
          </a:r>
          <a:endParaRPr lang="en-GB" sz="1800" dirty="0">
            <a:latin typeface="Century Gothic" panose="020B0502020202020204" pitchFamily="34" charset="0"/>
          </a:endParaRPr>
        </a:p>
      </dgm:t>
    </dgm:pt>
    <dgm:pt modelId="{E43595B1-E11F-E841-9B5B-CCC729A0375B}" type="parTrans" cxnId="{F170257D-0823-CD48-ACDC-C5CC154AAAEB}">
      <dgm:prSet/>
      <dgm:spPr/>
      <dgm:t>
        <a:bodyPr/>
        <a:lstStyle/>
        <a:p>
          <a:endParaRPr lang="en-GB"/>
        </a:p>
      </dgm:t>
    </dgm:pt>
    <dgm:pt modelId="{0E3196C0-A79D-3B4B-AD32-C6FFD481EA62}" type="sibTrans" cxnId="{F170257D-0823-CD48-ACDC-C5CC154AAAEB}">
      <dgm:prSet/>
      <dgm:spPr/>
      <dgm:t>
        <a:bodyPr/>
        <a:lstStyle/>
        <a:p>
          <a:endParaRPr lang="en-GB"/>
        </a:p>
      </dgm:t>
    </dgm:pt>
    <dgm:pt modelId="{51707A1F-CFA0-0A4B-B87B-C635FD45AA57}">
      <dgm:prSet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n-GB" sz="2000" b="1" baseline="0" dirty="0">
              <a:latin typeface="Century Gothic" panose="020B0502020202020204" pitchFamily="34" charset="0"/>
            </a:rPr>
            <a:t>Key Achievements</a:t>
          </a:r>
          <a:r>
            <a:rPr lang="en-GB" sz="2000" baseline="0" dirty="0"/>
            <a:t>🇷🇼</a:t>
          </a:r>
          <a:endParaRPr lang="en-GB" sz="2000" dirty="0">
            <a:latin typeface="Century Gothic" panose="020B0502020202020204" pitchFamily="34" charset="0"/>
          </a:endParaRPr>
        </a:p>
      </dgm:t>
    </dgm:pt>
    <dgm:pt modelId="{B0F71553-1190-3040-912A-25B36000497C}" type="parTrans" cxnId="{73646FE4-266F-4148-8EF2-11970949FDC2}">
      <dgm:prSet/>
      <dgm:spPr/>
      <dgm:t>
        <a:bodyPr/>
        <a:lstStyle/>
        <a:p>
          <a:endParaRPr lang="en-GB"/>
        </a:p>
      </dgm:t>
    </dgm:pt>
    <dgm:pt modelId="{2E804F9B-E88A-5B4D-9442-E8366EC98775}" type="sibTrans" cxnId="{73646FE4-266F-4148-8EF2-11970949FDC2}">
      <dgm:prSet/>
      <dgm:spPr/>
      <dgm:t>
        <a:bodyPr/>
        <a:lstStyle/>
        <a:p>
          <a:endParaRPr lang="en-GB"/>
        </a:p>
      </dgm:t>
    </dgm:pt>
    <dgm:pt modelId="{5BBA1EC5-4157-B340-83E2-DA4496586184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 baseline="0" dirty="0">
              <a:latin typeface="Century Gothic" panose="020B0502020202020204" pitchFamily="34" charset="0"/>
            </a:rPr>
            <a:t>National Digital ID with near-universal coverage</a:t>
          </a:r>
          <a:endParaRPr lang="en-GB" dirty="0">
            <a:latin typeface="Century Gothic" panose="020B0502020202020204" pitchFamily="34" charset="0"/>
          </a:endParaRPr>
        </a:p>
      </dgm:t>
    </dgm:pt>
    <dgm:pt modelId="{14ADC7F0-2BC2-9A45-AA50-66C4C0484566}" type="parTrans" cxnId="{1886F187-A813-2144-86A4-785A5F846243}">
      <dgm:prSet/>
      <dgm:spPr/>
      <dgm:t>
        <a:bodyPr/>
        <a:lstStyle/>
        <a:p>
          <a:endParaRPr lang="en-GB"/>
        </a:p>
      </dgm:t>
    </dgm:pt>
    <dgm:pt modelId="{8EDA2D82-D733-D542-AD32-8408C78B5330}" type="sibTrans" cxnId="{1886F187-A813-2144-86A4-785A5F846243}">
      <dgm:prSet/>
      <dgm:spPr/>
      <dgm:t>
        <a:bodyPr/>
        <a:lstStyle/>
        <a:p>
          <a:endParaRPr lang="en-GB"/>
        </a:p>
      </dgm:t>
    </dgm:pt>
    <dgm:pt modelId="{D60C121D-6AA6-624C-B5C5-32F13FB4A0A2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 baseline="0" dirty="0" err="1">
              <a:latin typeface="Century Gothic" panose="020B0502020202020204" pitchFamily="34" charset="0"/>
            </a:rPr>
            <a:t>Irembo</a:t>
          </a:r>
          <a:r>
            <a:rPr lang="en-GB" baseline="0" dirty="0">
              <a:latin typeface="Century Gothic" panose="020B0502020202020204" pitchFamily="34" charset="0"/>
            </a:rPr>
            <a:t> Platform: 100+ e-government services</a:t>
          </a:r>
          <a:endParaRPr lang="en-GB" dirty="0">
            <a:latin typeface="Century Gothic" panose="020B0502020202020204" pitchFamily="34" charset="0"/>
          </a:endParaRPr>
        </a:p>
      </dgm:t>
    </dgm:pt>
    <dgm:pt modelId="{0DA60034-8546-D24A-86E1-220BA29E67BE}" type="parTrans" cxnId="{C59EE6FE-B551-0946-B88F-E3BE517863BA}">
      <dgm:prSet/>
      <dgm:spPr/>
      <dgm:t>
        <a:bodyPr/>
        <a:lstStyle/>
        <a:p>
          <a:endParaRPr lang="en-GB"/>
        </a:p>
      </dgm:t>
    </dgm:pt>
    <dgm:pt modelId="{3ED0EB52-0450-8A4B-8527-D3E495F0B894}" type="sibTrans" cxnId="{C59EE6FE-B551-0946-B88F-E3BE517863BA}">
      <dgm:prSet/>
      <dgm:spPr/>
      <dgm:t>
        <a:bodyPr/>
        <a:lstStyle/>
        <a:p>
          <a:endParaRPr lang="en-GB"/>
        </a:p>
      </dgm:t>
    </dgm:pt>
    <dgm:pt modelId="{BF569BA6-1C49-AA4A-A012-6F8D252765A7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 baseline="0" dirty="0">
              <a:latin typeface="Century Gothic" panose="020B0502020202020204" pitchFamily="34" charset="0"/>
            </a:rPr>
            <a:t>Zipline: world's first national drone delivery service</a:t>
          </a:r>
          <a:endParaRPr lang="en-GB" dirty="0">
            <a:latin typeface="Century Gothic" panose="020B0502020202020204" pitchFamily="34" charset="0"/>
          </a:endParaRPr>
        </a:p>
      </dgm:t>
    </dgm:pt>
    <dgm:pt modelId="{2D563F54-62BB-0F49-A05C-9A3E0A7F0862}" type="parTrans" cxnId="{364B13CC-FE48-E145-836E-C503C3D55D22}">
      <dgm:prSet/>
      <dgm:spPr/>
      <dgm:t>
        <a:bodyPr/>
        <a:lstStyle/>
        <a:p>
          <a:endParaRPr lang="en-GB"/>
        </a:p>
      </dgm:t>
    </dgm:pt>
    <dgm:pt modelId="{8DE2726C-0BCB-C449-BB76-9BA183BF7085}" type="sibTrans" cxnId="{364B13CC-FE48-E145-836E-C503C3D55D22}">
      <dgm:prSet/>
      <dgm:spPr/>
      <dgm:t>
        <a:bodyPr/>
        <a:lstStyle/>
        <a:p>
          <a:endParaRPr lang="en-GB"/>
        </a:p>
      </dgm:t>
    </dgm:pt>
    <dgm:pt modelId="{A66DEE60-6188-F54B-8250-48B672A8F92F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 baseline="0" dirty="0">
              <a:latin typeface="Century Gothic" panose="020B0502020202020204" pitchFamily="34" charset="0"/>
            </a:rPr>
            <a:t>Google's first Africa AI research centre in Kigali</a:t>
          </a:r>
          <a:endParaRPr lang="en-GB" dirty="0">
            <a:latin typeface="Century Gothic" panose="020B0502020202020204" pitchFamily="34" charset="0"/>
          </a:endParaRPr>
        </a:p>
      </dgm:t>
    </dgm:pt>
    <dgm:pt modelId="{E4686A68-9673-934B-8542-9DDD8BE4A294}" type="parTrans" cxnId="{5AB47774-0319-5F44-827B-62C8E2102E73}">
      <dgm:prSet/>
      <dgm:spPr/>
      <dgm:t>
        <a:bodyPr/>
        <a:lstStyle/>
        <a:p>
          <a:endParaRPr lang="en-GB"/>
        </a:p>
      </dgm:t>
    </dgm:pt>
    <dgm:pt modelId="{C6833733-2445-AB42-AEF9-0915BE9F0741}" type="sibTrans" cxnId="{5AB47774-0319-5F44-827B-62C8E2102E73}">
      <dgm:prSet/>
      <dgm:spPr/>
      <dgm:t>
        <a:bodyPr/>
        <a:lstStyle/>
        <a:p>
          <a:endParaRPr lang="en-GB"/>
        </a:p>
      </dgm:t>
    </dgm:pt>
    <dgm:pt modelId="{9ACAABA4-0E78-8343-8B95-3C8AAFCE75E9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GB" baseline="0" dirty="0">
              <a:latin typeface="Century Gothic" panose="020B0502020202020204" pitchFamily="34" charset="0"/>
            </a:rPr>
            <a:t>Kigali Innovation City: $2 billion flagship project</a:t>
          </a:r>
          <a:endParaRPr lang="en-GB" dirty="0">
            <a:latin typeface="Century Gothic" panose="020B0502020202020204" pitchFamily="34" charset="0"/>
          </a:endParaRPr>
        </a:p>
      </dgm:t>
    </dgm:pt>
    <dgm:pt modelId="{0753A733-B29D-8147-BF93-127369B368E1}" type="parTrans" cxnId="{DD480E71-F7E7-ED44-B70A-62552D7A4C0F}">
      <dgm:prSet/>
      <dgm:spPr/>
      <dgm:t>
        <a:bodyPr/>
        <a:lstStyle/>
        <a:p>
          <a:endParaRPr lang="en-GB"/>
        </a:p>
      </dgm:t>
    </dgm:pt>
    <dgm:pt modelId="{352E1E69-ACE1-1745-A351-F69A033EB766}" type="sibTrans" cxnId="{DD480E71-F7E7-ED44-B70A-62552D7A4C0F}">
      <dgm:prSet/>
      <dgm:spPr/>
      <dgm:t>
        <a:bodyPr/>
        <a:lstStyle/>
        <a:p>
          <a:endParaRPr lang="en-GB"/>
        </a:p>
      </dgm:t>
    </dgm:pt>
    <dgm:pt modelId="{0F6AD1E1-910D-4B40-897C-2377DB75A816}">
      <dgm:prSet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n-GB" sz="2000" b="1" baseline="0" dirty="0">
              <a:latin typeface="Century Gothic" panose="020B0502020202020204" pitchFamily="34" charset="0"/>
            </a:rPr>
            <a:t>Policy Innovation</a:t>
          </a:r>
          <a:endParaRPr lang="en-GB" sz="2000" dirty="0">
            <a:latin typeface="Century Gothic" panose="020B0502020202020204" pitchFamily="34" charset="0"/>
          </a:endParaRPr>
        </a:p>
      </dgm:t>
    </dgm:pt>
    <dgm:pt modelId="{5AA8CF3F-B372-EA43-9C58-2DF6EFF62818}" type="parTrans" cxnId="{BAFF1024-07E7-1E45-BC55-4F41A77EECC4}">
      <dgm:prSet/>
      <dgm:spPr/>
      <dgm:t>
        <a:bodyPr/>
        <a:lstStyle/>
        <a:p>
          <a:endParaRPr lang="en-GB"/>
        </a:p>
      </dgm:t>
    </dgm:pt>
    <dgm:pt modelId="{C89E764E-AC61-1247-A64E-AFF19AA06B8C}" type="sibTrans" cxnId="{BAFF1024-07E7-1E45-BC55-4F41A77EECC4}">
      <dgm:prSet/>
      <dgm:spPr/>
      <dgm:t>
        <a:bodyPr/>
        <a:lstStyle/>
        <a:p>
          <a:endParaRPr lang="en-GB"/>
        </a:p>
      </dgm:t>
    </dgm:pt>
    <dgm:pt modelId="{43D269EE-D795-1A4C-BFE4-C50DDAB9214E}">
      <dgm:prSet custT="1"/>
      <dgm:spPr/>
      <dgm:t>
        <a:bodyPr/>
        <a:lstStyle/>
        <a:p>
          <a:pPr algn="just"/>
          <a:r>
            <a:rPr lang="en-GB" sz="1800" baseline="0" dirty="0">
              <a:latin typeface="Century Gothic" panose="020B0502020202020204" pitchFamily="34" charset="0"/>
            </a:rPr>
            <a:t>Rwanda Startup Act 2023: tax breaks, simplified visas, startup pathways</a:t>
          </a:r>
          <a:endParaRPr lang="en-GB" sz="1800" dirty="0">
            <a:latin typeface="Century Gothic" panose="020B0502020202020204" pitchFamily="34" charset="0"/>
          </a:endParaRPr>
        </a:p>
      </dgm:t>
    </dgm:pt>
    <dgm:pt modelId="{5F12F88E-9E6B-BB4F-B1B5-A98812289B66}" type="parTrans" cxnId="{B3403646-6EB6-5446-909C-D38CE2BD09A4}">
      <dgm:prSet/>
      <dgm:spPr/>
      <dgm:t>
        <a:bodyPr/>
        <a:lstStyle/>
        <a:p>
          <a:endParaRPr lang="en-GB"/>
        </a:p>
      </dgm:t>
    </dgm:pt>
    <dgm:pt modelId="{ECC581B8-9D55-434D-A5BE-9DA2E4513337}" type="sibTrans" cxnId="{B3403646-6EB6-5446-909C-D38CE2BD09A4}">
      <dgm:prSet/>
      <dgm:spPr/>
      <dgm:t>
        <a:bodyPr/>
        <a:lstStyle/>
        <a:p>
          <a:endParaRPr lang="en-GB"/>
        </a:p>
      </dgm:t>
    </dgm:pt>
    <dgm:pt modelId="{B45A266D-140C-8D42-8DBE-116FBCD19102}">
      <dgm:prSet custT="1"/>
      <dgm:spPr/>
      <dgm:t>
        <a:bodyPr/>
        <a:lstStyle/>
        <a:p>
          <a:pPr algn="just"/>
          <a:r>
            <a:rPr lang="en-GB" sz="1800" baseline="0" dirty="0">
              <a:latin typeface="Century Gothic" panose="020B0502020202020204" pitchFamily="34" charset="0"/>
            </a:rPr>
            <a:t>English adopted as business language</a:t>
          </a:r>
          <a:endParaRPr lang="en-GB" sz="1800" dirty="0">
            <a:latin typeface="Century Gothic" panose="020B0502020202020204" pitchFamily="34" charset="0"/>
          </a:endParaRPr>
        </a:p>
      </dgm:t>
    </dgm:pt>
    <dgm:pt modelId="{78511380-0929-7F45-9E4B-6FB72C5BD255}" type="parTrans" cxnId="{890389CD-ED63-6543-B605-BB93EA92665D}">
      <dgm:prSet/>
      <dgm:spPr/>
      <dgm:t>
        <a:bodyPr/>
        <a:lstStyle/>
        <a:p>
          <a:endParaRPr lang="en-GB"/>
        </a:p>
      </dgm:t>
    </dgm:pt>
    <dgm:pt modelId="{C6C476A1-3D67-2643-8173-841C25FF6EEA}" type="sibTrans" cxnId="{890389CD-ED63-6543-B605-BB93EA92665D}">
      <dgm:prSet/>
      <dgm:spPr/>
      <dgm:t>
        <a:bodyPr/>
        <a:lstStyle/>
        <a:p>
          <a:endParaRPr lang="en-GB"/>
        </a:p>
      </dgm:t>
    </dgm:pt>
    <dgm:pt modelId="{D1D334CA-DF57-5D47-804A-08B0467E74B2}">
      <dgm:prSet custT="1"/>
      <dgm:spPr/>
      <dgm:t>
        <a:bodyPr/>
        <a:lstStyle/>
        <a:p>
          <a:pPr algn="just"/>
          <a:r>
            <a:rPr lang="en-GB" sz="1800" baseline="0" dirty="0">
              <a:latin typeface="Century Gothic" panose="020B0502020202020204" pitchFamily="34" charset="0"/>
            </a:rPr>
            <a:t>Code in national curriculum</a:t>
          </a:r>
          <a:endParaRPr lang="en-GB" sz="1800" dirty="0">
            <a:latin typeface="Century Gothic" panose="020B0502020202020204" pitchFamily="34" charset="0"/>
          </a:endParaRPr>
        </a:p>
      </dgm:t>
    </dgm:pt>
    <dgm:pt modelId="{535ADBBD-8432-7847-B6AD-D842785D436B}" type="parTrans" cxnId="{BEAC2D03-15C9-5A4C-8AC3-5B5A69F074D4}">
      <dgm:prSet/>
      <dgm:spPr/>
      <dgm:t>
        <a:bodyPr/>
        <a:lstStyle/>
        <a:p>
          <a:endParaRPr lang="en-GB"/>
        </a:p>
      </dgm:t>
    </dgm:pt>
    <dgm:pt modelId="{FC8068C9-2233-334A-8033-F819060292BD}" type="sibTrans" cxnId="{BEAC2D03-15C9-5A4C-8AC3-5B5A69F074D4}">
      <dgm:prSet/>
      <dgm:spPr/>
      <dgm:t>
        <a:bodyPr/>
        <a:lstStyle/>
        <a:p>
          <a:endParaRPr lang="en-GB"/>
        </a:p>
      </dgm:t>
    </dgm:pt>
    <dgm:pt modelId="{0A90532C-E45D-764E-97E6-AE808C7F9BEE}" type="pres">
      <dgm:prSet presAssocID="{4C60B97C-423E-7242-B86A-84ED7E48EFE2}" presName="Name0" presStyleCnt="0">
        <dgm:presLayoutVars>
          <dgm:dir/>
          <dgm:animLvl val="lvl"/>
          <dgm:resizeHandles val="exact"/>
        </dgm:presLayoutVars>
      </dgm:prSet>
      <dgm:spPr/>
    </dgm:pt>
    <dgm:pt modelId="{235FD6F5-C8AC-DB4E-9F04-16FA80B97E51}" type="pres">
      <dgm:prSet presAssocID="{479BB3B0-426A-0B45-BEF9-1FDFBA0204E4}" presName="composite" presStyleCnt="0"/>
      <dgm:spPr/>
    </dgm:pt>
    <dgm:pt modelId="{8130834A-DD8C-664B-9DA0-973CC2DADC96}" type="pres">
      <dgm:prSet presAssocID="{479BB3B0-426A-0B45-BEF9-1FDFBA0204E4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CD7EE1BE-D8C8-3C49-B314-ADE6B90BB09C}" type="pres">
      <dgm:prSet presAssocID="{479BB3B0-426A-0B45-BEF9-1FDFBA0204E4}" presName="desTx" presStyleLbl="alignAccFollowNode1" presStyleIdx="0" presStyleCnt="3">
        <dgm:presLayoutVars>
          <dgm:bulletEnabled val="1"/>
        </dgm:presLayoutVars>
      </dgm:prSet>
      <dgm:spPr/>
    </dgm:pt>
    <dgm:pt modelId="{BC18A90D-428A-9743-BFEE-E684A0305BA8}" type="pres">
      <dgm:prSet presAssocID="{1818F6C9-8713-8445-9445-F5DE73D9D06A}" presName="space" presStyleCnt="0"/>
      <dgm:spPr/>
    </dgm:pt>
    <dgm:pt modelId="{B513D1DD-A2D1-AD40-88B0-84B0ADDFA11B}" type="pres">
      <dgm:prSet presAssocID="{51707A1F-CFA0-0A4B-B87B-C635FD45AA57}" presName="composite" presStyleCnt="0"/>
      <dgm:spPr/>
    </dgm:pt>
    <dgm:pt modelId="{42C89511-4B65-1748-9123-E18C62746EDA}" type="pres">
      <dgm:prSet presAssocID="{51707A1F-CFA0-0A4B-B87B-C635FD45AA57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2628523F-953C-9F4C-9D1F-5F507298177D}" type="pres">
      <dgm:prSet presAssocID="{51707A1F-CFA0-0A4B-B87B-C635FD45AA57}" presName="desTx" presStyleLbl="alignAccFollowNode1" presStyleIdx="1" presStyleCnt="3">
        <dgm:presLayoutVars>
          <dgm:bulletEnabled val="1"/>
        </dgm:presLayoutVars>
      </dgm:prSet>
      <dgm:spPr/>
    </dgm:pt>
    <dgm:pt modelId="{16256345-EC17-3F46-A636-C7C36DB48998}" type="pres">
      <dgm:prSet presAssocID="{2E804F9B-E88A-5B4D-9442-E8366EC98775}" presName="space" presStyleCnt="0"/>
      <dgm:spPr/>
    </dgm:pt>
    <dgm:pt modelId="{B254E8AF-750B-6D4B-B619-77F460D8BCE3}" type="pres">
      <dgm:prSet presAssocID="{0F6AD1E1-910D-4B40-897C-2377DB75A816}" presName="composite" presStyleCnt="0"/>
      <dgm:spPr/>
    </dgm:pt>
    <dgm:pt modelId="{5F53716A-A8F2-A149-B404-50084676D41A}" type="pres">
      <dgm:prSet presAssocID="{0F6AD1E1-910D-4B40-897C-2377DB75A816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6F204DC4-C6A7-7A4E-B6FB-58D69FDF23C0}" type="pres">
      <dgm:prSet presAssocID="{0F6AD1E1-910D-4B40-897C-2377DB75A816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BEAC2D03-15C9-5A4C-8AC3-5B5A69F074D4}" srcId="{0F6AD1E1-910D-4B40-897C-2377DB75A816}" destId="{D1D334CA-DF57-5D47-804A-08B0467E74B2}" srcOrd="2" destOrd="0" parTransId="{535ADBBD-8432-7847-B6AD-D842785D436B}" sibTransId="{FC8068C9-2233-334A-8033-F819060292BD}"/>
    <dgm:cxn modelId="{BAFF1024-07E7-1E45-BC55-4F41A77EECC4}" srcId="{4C60B97C-423E-7242-B86A-84ED7E48EFE2}" destId="{0F6AD1E1-910D-4B40-897C-2377DB75A816}" srcOrd="2" destOrd="0" parTransId="{5AA8CF3F-B372-EA43-9C58-2DF6EFF62818}" sibTransId="{C89E764E-AC61-1247-A64E-AFF19AA06B8C}"/>
    <dgm:cxn modelId="{4ACA123F-3488-7949-BEAE-A5F141A79803}" type="presOf" srcId="{34DBD680-E4B3-144A-B291-90E9133F5542}" destId="{CD7EE1BE-D8C8-3C49-B314-ADE6B90BB09C}" srcOrd="0" destOrd="2" presId="urn:microsoft.com/office/officeart/2005/8/layout/hList1"/>
    <dgm:cxn modelId="{9235EE40-96D5-A14E-B87F-B2FCC438A40A}" type="presOf" srcId="{4C60B97C-423E-7242-B86A-84ED7E48EFE2}" destId="{0A90532C-E45D-764E-97E6-AE808C7F9BEE}" srcOrd="0" destOrd="0" presId="urn:microsoft.com/office/officeart/2005/8/layout/hList1"/>
    <dgm:cxn modelId="{B3403646-6EB6-5446-909C-D38CE2BD09A4}" srcId="{0F6AD1E1-910D-4B40-897C-2377DB75A816}" destId="{43D269EE-D795-1A4C-BFE4-C50DDAB9214E}" srcOrd="0" destOrd="0" parTransId="{5F12F88E-9E6B-BB4F-B1B5-A98812289B66}" sibTransId="{ECC581B8-9D55-434D-A5BE-9DA2E4513337}"/>
    <dgm:cxn modelId="{B0199C49-56D2-A545-8D3C-CA0DB9F736D5}" type="presOf" srcId="{D60C121D-6AA6-624C-B5C5-32F13FB4A0A2}" destId="{2628523F-953C-9F4C-9D1F-5F507298177D}" srcOrd="0" destOrd="1" presId="urn:microsoft.com/office/officeart/2005/8/layout/hList1"/>
    <dgm:cxn modelId="{FF81E64F-44B4-4C41-838D-032B9511BC3B}" type="presOf" srcId="{5BBA1EC5-4157-B340-83E2-DA4496586184}" destId="{2628523F-953C-9F4C-9D1F-5F507298177D}" srcOrd="0" destOrd="0" presId="urn:microsoft.com/office/officeart/2005/8/layout/hList1"/>
    <dgm:cxn modelId="{80F1BA55-7668-F943-AA58-CA9BA39A55B4}" srcId="{4C60B97C-423E-7242-B86A-84ED7E48EFE2}" destId="{479BB3B0-426A-0B45-BEF9-1FDFBA0204E4}" srcOrd="0" destOrd="0" parTransId="{A54D7C6C-5458-174F-B5B6-6E3F4397CF9E}" sibTransId="{1818F6C9-8713-8445-9445-F5DE73D9D06A}"/>
    <dgm:cxn modelId="{6753E75E-D227-844B-9758-57235E9294C5}" type="presOf" srcId="{9089A028-9E4B-6946-84CC-E650C1ECB61C}" destId="{CD7EE1BE-D8C8-3C49-B314-ADE6B90BB09C}" srcOrd="0" destOrd="0" presId="urn:microsoft.com/office/officeart/2005/8/layout/hList1"/>
    <dgm:cxn modelId="{5AA4F06C-0A1E-5642-A6D2-ECCC5F2FBE0B}" type="presOf" srcId="{C698166D-28F3-6B49-B345-4A7E082BADE7}" destId="{CD7EE1BE-D8C8-3C49-B314-ADE6B90BB09C}" srcOrd="0" destOrd="1" presId="urn:microsoft.com/office/officeart/2005/8/layout/hList1"/>
    <dgm:cxn modelId="{1D96EE6F-BC2D-2944-900E-C7ECF3440B8B}" type="presOf" srcId="{A66DEE60-6188-F54B-8250-48B672A8F92F}" destId="{2628523F-953C-9F4C-9D1F-5F507298177D}" srcOrd="0" destOrd="3" presId="urn:microsoft.com/office/officeart/2005/8/layout/hList1"/>
    <dgm:cxn modelId="{DD480E71-F7E7-ED44-B70A-62552D7A4C0F}" srcId="{51707A1F-CFA0-0A4B-B87B-C635FD45AA57}" destId="{9ACAABA4-0E78-8343-8B95-3C8AAFCE75E9}" srcOrd="4" destOrd="0" parTransId="{0753A733-B29D-8147-BF93-127369B368E1}" sibTransId="{352E1E69-ACE1-1745-A351-F69A033EB766}"/>
    <dgm:cxn modelId="{5AB47774-0319-5F44-827B-62C8E2102E73}" srcId="{51707A1F-CFA0-0A4B-B87B-C635FD45AA57}" destId="{A66DEE60-6188-F54B-8250-48B672A8F92F}" srcOrd="3" destOrd="0" parTransId="{E4686A68-9673-934B-8542-9DDD8BE4A294}" sibTransId="{C6833733-2445-AB42-AEF9-0915BE9F0741}"/>
    <dgm:cxn modelId="{17AC7378-D373-8D40-BF2D-B18F3A55D34E}" type="presOf" srcId="{43D269EE-D795-1A4C-BFE4-C50DDAB9214E}" destId="{6F204DC4-C6A7-7A4E-B6FB-58D69FDF23C0}" srcOrd="0" destOrd="0" presId="urn:microsoft.com/office/officeart/2005/8/layout/hList1"/>
    <dgm:cxn modelId="{F170257D-0823-CD48-ACDC-C5CC154AAAEB}" srcId="{479BB3B0-426A-0B45-BEF9-1FDFBA0204E4}" destId="{34DBD680-E4B3-144A-B291-90E9133F5542}" srcOrd="2" destOrd="0" parTransId="{E43595B1-E11F-E841-9B5B-CCC729A0375B}" sibTransId="{0E3196C0-A79D-3B4B-AD32-C6FFD481EA62}"/>
    <dgm:cxn modelId="{3B010982-73A8-D242-9EBC-EE874B2E25CD}" type="presOf" srcId="{BF569BA6-1C49-AA4A-A012-6F8D252765A7}" destId="{2628523F-953C-9F4C-9D1F-5F507298177D}" srcOrd="0" destOrd="2" presId="urn:microsoft.com/office/officeart/2005/8/layout/hList1"/>
    <dgm:cxn modelId="{1886F187-A813-2144-86A4-785A5F846243}" srcId="{51707A1F-CFA0-0A4B-B87B-C635FD45AA57}" destId="{5BBA1EC5-4157-B340-83E2-DA4496586184}" srcOrd="0" destOrd="0" parTransId="{14ADC7F0-2BC2-9A45-AA50-66C4C0484566}" sibTransId="{8EDA2D82-D733-D542-AD32-8408C78B5330}"/>
    <dgm:cxn modelId="{5D70958A-B2FA-914B-874C-690B3C80E44C}" srcId="{479BB3B0-426A-0B45-BEF9-1FDFBA0204E4}" destId="{9089A028-9E4B-6946-84CC-E650C1ECB61C}" srcOrd="0" destOrd="0" parTransId="{9A27E29B-0E50-CA40-BB0D-893B4C9EAF6E}" sibTransId="{29DF1C9C-9E12-3A4D-8091-8AB722807FBE}"/>
    <dgm:cxn modelId="{4573E8A0-D0B2-6E40-A61F-E440C1F4A258}" type="presOf" srcId="{0F6AD1E1-910D-4B40-897C-2377DB75A816}" destId="{5F53716A-A8F2-A149-B404-50084676D41A}" srcOrd="0" destOrd="0" presId="urn:microsoft.com/office/officeart/2005/8/layout/hList1"/>
    <dgm:cxn modelId="{84A0ABA5-B36F-0346-B306-6F42ADA3DA1E}" srcId="{479BB3B0-426A-0B45-BEF9-1FDFBA0204E4}" destId="{C698166D-28F3-6B49-B345-4A7E082BADE7}" srcOrd="1" destOrd="0" parTransId="{794175EA-69CE-244E-8CDD-53D37321E512}" sibTransId="{4BC1C278-D656-0C41-8CDB-810ADEB32A6B}"/>
    <dgm:cxn modelId="{13D78BB6-559F-874A-982B-F84F2CFAF8AA}" type="presOf" srcId="{479BB3B0-426A-0B45-BEF9-1FDFBA0204E4}" destId="{8130834A-DD8C-664B-9DA0-973CC2DADC96}" srcOrd="0" destOrd="0" presId="urn:microsoft.com/office/officeart/2005/8/layout/hList1"/>
    <dgm:cxn modelId="{FA6682C0-08EB-F843-8889-C47A42D34326}" type="presOf" srcId="{51707A1F-CFA0-0A4B-B87B-C635FD45AA57}" destId="{42C89511-4B65-1748-9123-E18C62746EDA}" srcOrd="0" destOrd="0" presId="urn:microsoft.com/office/officeart/2005/8/layout/hList1"/>
    <dgm:cxn modelId="{FD58D7C0-0275-AD4A-B4C4-83F67E92C9A2}" type="presOf" srcId="{B45A266D-140C-8D42-8DBE-116FBCD19102}" destId="{6F204DC4-C6A7-7A4E-B6FB-58D69FDF23C0}" srcOrd="0" destOrd="1" presId="urn:microsoft.com/office/officeart/2005/8/layout/hList1"/>
    <dgm:cxn modelId="{364B13CC-FE48-E145-836E-C503C3D55D22}" srcId="{51707A1F-CFA0-0A4B-B87B-C635FD45AA57}" destId="{BF569BA6-1C49-AA4A-A012-6F8D252765A7}" srcOrd="2" destOrd="0" parTransId="{2D563F54-62BB-0F49-A05C-9A3E0A7F0862}" sibTransId="{8DE2726C-0BCB-C449-BB76-9BA183BF7085}"/>
    <dgm:cxn modelId="{890389CD-ED63-6543-B605-BB93EA92665D}" srcId="{0F6AD1E1-910D-4B40-897C-2377DB75A816}" destId="{B45A266D-140C-8D42-8DBE-116FBCD19102}" srcOrd="1" destOrd="0" parTransId="{78511380-0929-7F45-9E4B-6FB72C5BD255}" sibTransId="{C6C476A1-3D67-2643-8173-841C25FF6EEA}"/>
    <dgm:cxn modelId="{2AD92ED0-AA82-CC4F-A918-AAAE3CB55A03}" type="presOf" srcId="{9ACAABA4-0E78-8343-8B95-3C8AAFCE75E9}" destId="{2628523F-953C-9F4C-9D1F-5F507298177D}" srcOrd="0" destOrd="4" presId="urn:microsoft.com/office/officeart/2005/8/layout/hList1"/>
    <dgm:cxn modelId="{73646FE4-266F-4148-8EF2-11970949FDC2}" srcId="{4C60B97C-423E-7242-B86A-84ED7E48EFE2}" destId="{51707A1F-CFA0-0A4B-B87B-C635FD45AA57}" srcOrd="1" destOrd="0" parTransId="{B0F71553-1190-3040-912A-25B36000497C}" sibTransId="{2E804F9B-E88A-5B4D-9442-E8366EC98775}"/>
    <dgm:cxn modelId="{484930F1-2C5E-8E4F-86C2-E8756C58A43A}" type="presOf" srcId="{D1D334CA-DF57-5D47-804A-08B0467E74B2}" destId="{6F204DC4-C6A7-7A4E-B6FB-58D69FDF23C0}" srcOrd="0" destOrd="2" presId="urn:microsoft.com/office/officeart/2005/8/layout/hList1"/>
    <dgm:cxn modelId="{C59EE6FE-B551-0946-B88F-E3BE517863BA}" srcId="{51707A1F-CFA0-0A4B-B87B-C635FD45AA57}" destId="{D60C121D-6AA6-624C-B5C5-32F13FB4A0A2}" srcOrd="1" destOrd="0" parTransId="{0DA60034-8546-D24A-86E1-220BA29E67BE}" sibTransId="{3ED0EB52-0450-8A4B-8527-D3E495F0B894}"/>
    <dgm:cxn modelId="{04CD5BBD-E2EB-D84C-8272-640E5395EE0A}" type="presParOf" srcId="{0A90532C-E45D-764E-97E6-AE808C7F9BEE}" destId="{235FD6F5-C8AC-DB4E-9F04-16FA80B97E51}" srcOrd="0" destOrd="0" presId="urn:microsoft.com/office/officeart/2005/8/layout/hList1"/>
    <dgm:cxn modelId="{F963DAB9-C832-C147-AB59-3BBE122CEE5E}" type="presParOf" srcId="{235FD6F5-C8AC-DB4E-9F04-16FA80B97E51}" destId="{8130834A-DD8C-664B-9DA0-973CC2DADC96}" srcOrd="0" destOrd="0" presId="urn:microsoft.com/office/officeart/2005/8/layout/hList1"/>
    <dgm:cxn modelId="{50675BD6-AC70-AC43-824E-4349190E8B40}" type="presParOf" srcId="{235FD6F5-C8AC-DB4E-9F04-16FA80B97E51}" destId="{CD7EE1BE-D8C8-3C49-B314-ADE6B90BB09C}" srcOrd="1" destOrd="0" presId="urn:microsoft.com/office/officeart/2005/8/layout/hList1"/>
    <dgm:cxn modelId="{0665C551-D892-E247-BA25-F89A72C8E099}" type="presParOf" srcId="{0A90532C-E45D-764E-97E6-AE808C7F9BEE}" destId="{BC18A90D-428A-9743-BFEE-E684A0305BA8}" srcOrd="1" destOrd="0" presId="urn:microsoft.com/office/officeart/2005/8/layout/hList1"/>
    <dgm:cxn modelId="{0B7E5B94-59BA-424B-9140-4B4C7886F4D1}" type="presParOf" srcId="{0A90532C-E45D-764E-97E6-AE808C7F9BEE}" destId="{B513D1DD-A2D1-AD40-88B0-84B0ADDFA11B}" srcOrd="2" destOrd="0" presId="urn:microsoft.com/office/officeart/2005/8/layout/hList1"/>
    <dgm:cxn modelId="{DCEF9832-59CA-9044-A170-1288D4FD2D33}" type="presParOf" srcId="{B513D1DD-A2D1-AD40-88B0-84B0ADDFA11B}" destId="{42C89511-4B65-1748-9123-E18C62746EDA}" srcOrd="0" destOrd="0" presId="urn:microsoft.com/office/officeart/2005/8/layout/hList1"/>
    <dgm:cxn modelId="{0D742A1E-44AF-0A43-BDB0-328D600D7A5E}" type="presParOf" srcId="{B513D1DD-A2D1-AD40-88B0-84B0ADDFA11B}" destId="{2628523F-953C-9F4C-9D1F-5F507298177D}" srcOrd="1" destOrd="0" presId="urn:microsoft.com/office/officeart/2005/8/layout/hList1"/>
    <dgm:cxn modelId="{DC628A8F-1D77-EE4F-8DD1-841B80EA51F5}" type="presParOf" srcId="{0A90532C-E45D-764E-97E6-AE808C7F9BEE}" destId="{16256345-EC17-3F46-A636-C7C36DB48998}" srcOrd="3" destOrd="0" presId="urn:microsoft.com/office/officeart/2005/8/layout/hList1"/>
    <dgm:cxn modelId="{9C613AC8-29E8-7A46-86CB-09330F26B359}" type="presParOf" srcId="{0A90532C-E45D-764E-97E6-AE808C7F9BEE}" destId="{B254E8AF-750B-6D4B-B619-77F460D8BCE3}" srcOrd="4" destOrd="0" presId="urn:microsoft.com/office/officeart/2005/8/layout/hList1"/>
    <dgm:cxn modelId="{9527DC40-5740-7043-B665-244B37A01558}" type="presParOf" srcId="{B254E8AF-750B-6D4B-B619-77F460D8BCE3}" destId="{5F53716A-A8F2-A149-B404-50084676D41A}" srcOrd="0" destOrd="0" presId="urn:microsoft.com/office/officeart/2005/8/layout/hList1"/>
    <dgm:cxn modelId="{9F0D28AC-67BF-084F-9BB7-1F21D6AEF201}" type="presParOf" srcId="{B254E8AF-750B-6D4B-B619-77F460D8BCE3}" destId="{6F204DC4-C6A7-7A4E-B6FB-58D69FDF23C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030D2BF-A53E-EF4C-A7CE-FF79BF2C23BE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464C5404-C534-0741-9486-9346501D9572}">
      <dgm:prSet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n-GB" sz="2000" b="1" baseline="0" dirty="0">
              <a:latin typeface="Century Gothic" panose="020B0502020202020204" pitchFamily="34" charset="0"/>
            </a:rPr>
            <a:t>African Union's Digital Transformation Strategy (2020-2030)</a:t>
          </a:r>
          <a:endParaRPr lang="en-GB" sz="2000" dirty="0">
            <a:latin typeface="Century Gothic" panose="020B0502020202020204" pitchFamily="34" charset="0"/>
          </a:endParaRPr>
        </a:p>
      </dgm:t>
    </dgm:pt>
    <dgm:pt modelId="{528A9F80-4B4B-EF4F-8946-CB4419A4C27E}" type="parTrans" cxnId="{90B1A641-F5A5-0540-A155-38924C308A7E}">
      <dgm:prSet/>
      <dgm:spPr/>
      <dgm:t>
        <a:bodyPr/>
        <a:lstStyle/>
        <a:p>
          <a:endParaRPr lang="en-GB"/>
        </a:p>
      </dgm:t>
    </dgm:pt>
    <dgm:pt modelId="{7F32117E-3F70-0048-891C-491DD8CA1AEE}" type="sibTrans" cxnId="{90B1A641-F5A5-0540-A155-38924C308A7E}">
      <dgm:prSet/>
      <dgm:spPr/>
      <dgm:t>
        <a:bodyPr/>
        <a:lstStyle/>
        <a:p>
          <a:endParaRPr lang="en-GB"/>
        </a:p>
      </dgm:t>
    </dgm:pt>
    <dgm:pt modelId="{DE2A8B89-69F0-F743-A1E8-307254C1D19E}">
      <dgm:prSet/>
      <dgm:spPr/>
      <dgm:t>
        <a:bodyPr/>
        <a:lstStyle/>
        <a:p>
          <a:pPr>
            <a:buFontTx/>
            <a:buNone/>
          </a:pPr>
          <a:r>
            <a:rPr lang="en-GB" baseline="0" dirty="0">
              <a:latin typeface="Century Gothic" panose="020B0502020202020204" pitchFamily="34" charset="0"/>
            </a:rPr>
            <a:t>📍 Break down digital silos</a:t>
          </a:r>
          <a:endParaRPr lang="en-GB" dirty="0">
            <a:latin typeface="Century Gothic" panose="020B0502020202020204" pitchFamily="34" charset="0"/>
          </a:endParaRPr>
        </a:p>
      </dgm:t>
    </dgm:pt>
    <dgm:pt modelId="{C3A2C547-EFD1-1842-B5C4-E31A92FD792C}" type="parTrans" cxnId="{2F71A4D3-3DAB-CF44-A915-34D967D5DAD8}">
      <dgm:prSet/>
      <dgm:spPr/>
      <dgm:t>
        <a:bodyPr/>
        <a:lstStyle/>
        <a:p>
          <a:endParaRPr lang="en-GB"/>
        </a:p>
      </dgm:t>
    </dgm:pt>
    <dgm:pt modelId="{A933B281-8F1B-6E49-8A8D-C7FE6D8CCC26}" type="sibTrans" cxnId="{2F71A4D3-3DAB-CF44-A915-34D967D5DAD8}">
      <dgm:prSet/>
      <dgm:spPr/>
      <dgm:t>
        <a:bodyPr/>
        <a:lstStyle/>
        <a:p>
          <a:endParaRPr lang="en-GB"/>
        </a:p>
      </dgm:t>
    </dgm:pt>
    <dgm:pt modelId="{2D7E9B55-AFBE-D747-B8BC-F7C83C0D1589}">
      <dgm:prSet/>
      <dgm:spPr/>
      <dgm:t>
        <a:bodyPr/>
        <a:lstStyle/>
        <a:p>
          <a:pPr>
            <a:buFontTx/>
            <a:buNone/>
          </a:pPr>
          <a:r>
            <a:rPr lang="en-GB" baseline="0" dirty="0">
              <a:latin typeface="Century Gothic" panose="020B0502020202020204" pitchFamily="34" charset="0"/>
            </a:rPr>
            <a:t>📍 Build local data processing capacity</a:t>
          </a:r>
          <a:endParaRPr lang="en-GB" dirty="0">
            <a:latin typeface="Century Gothic" panose="020B0502020202020204" pitchFamily="34" charset="0"/>
          </a:endParaRPr>
        </a:p>
      </dgm:t>
    </dgm:pt>
    <dgm:pt modelId="{98A4F581-FB2B-DE42-B1A4-69E72F054E5E}" type="parTrans" cxnId="{D2A732CE-940C-CF46-85E3-DFB8F5AC48EB}">
      <dgm:prSet/>
      <dgm:spPr/>
      <dgm:t>
        <a:bodyPr/>
        <a:lstStyle/>
        <a:p>
          <a:endParaRPr lang="en-GB"/>
        </a:p>
      </dgm:t>
    </dgm:pt>
    <dgm:pt modelId="{9FC62A4A-6AE0-8E40-85A7-CE1D5B1E0BF6}" type="sibTrans" cxnId="{D2A732CE-940C-CF46-85E3-DFB8F5AC48EB}">
      <dgm:prSet/>
      <dgm:spPr/>
      <dgm:t>
        <a:bodyPr/>
        <a:lstStyle/>
        <a:p>
          <a:endParaRPr lang="en-GB"/>
        </a:p>
      </dgm:t>
    </dgm:pt>
    <dgm:pt modelId="{16AB0AED-3F07-4E48-9087-FE693EAD429A}">
      <dgm:prSet/>
      <dgm:spPr/>
      <dgm:t>
        <a:bodyPr/>
        <a:lstStyle/>
        <a:p>
          <a:pPr>
            <a:buFontTx/>
            <a:buNone/>
          </a:pPr>
          <a:r>
            <a:rPr lang="en-GB" baseline="0" dirty="0">
              <a:latin typeface="Century Gothic" panose="020B0502020202020204" pitchFamily="34" charset="0"/>
            </a:rPr>
            <a:t>📍 Digitally transform entire economy</a:t>
          </a:r>
          <a:endParaRPr lang="en-GB" dirty="0">
            <a:latin typeface="Century Gothic" panose="020B0502020202020204" pitchFamily="34" charset="0"/>
          </a:endParaRPr>
        </a:p>
      </dgm:t>
    </dgm:pt>
    <dgm:pt modelId="{D14E02F5-77CF-4E44-8955-45482C9FD132}" type="parTrans" cxnId="{18C1169E-8A0D-7B40-861F-95A5EDE9E6E8}">
      <dgm:prSet/>
      <dgm:spPr/>
      <dgm:t>
        <a:bodyPr/>
        <a:lstStyle/>
        <a:p>
          <a:endParaRPr lang="en-GB"/>
        </a:p>
      </dgm:t>
    </dgm:pt>
    <dgm:pt modelId="{5896D478-3D74-2243-AB3E-41C0A6240541}" type="sibTrans" cxnId="{18C1169E-8A0D-7B40-861F-95A5EDE9E6E8}">
      <dgm:prSet/>
      <dgm:spPr/>
      <dgm:t>
        <a:bodyPr/>
        <a:lstStyle/>
        <a:p>
          <a:endParaRPr lang="en-GB"/>
        </a:p>
      </dgm:t>
    </dgm:pt>
    <dgm:pt modelId="{2F4F5CC7-F1E4-234A-A14A-61A02B312BCB}">
      <dgm:prSet/>
      <dgm:spPr/>
      <dgm:t>
        <a:bodyPr/>
        <a:lstStyle/>
        <a:p>
          <a:pPr>
            <a:buFontTx/>
            <a:buNone/>
          </a:pPr>
          <a:r>
            <a:rPr lang="en-GB" baseline="0" dirty="0">
              <a:latin typeface="Century Gothic" panose="020B0502020202020204" pitchFamily="34" charset="0"/>
            </a:rPr>
            <a:t>📍 Ensure universal access By 2030</a:t>
          </a:r>
          <a:endParaRPr lang="en-GB" dirty="0">
            <a:latin typeface="Century Gothic" panose="020B0502020202020204" pitchFamily="34" charset="0"/>
          </a:endParaRPr>
        </a:p>
      </dgm:t>
    </dgm:pt>
    <dgm:pt modelId="{C8AF9375-1580-DB4E-8A72-4B77B01D02EC}" type="parTrans" cxnId="{0FC51817-B55B-6F4D-8E94-832FF6DE15DE}">
      <dgm:prSet/>
      <dgm:spPr/>
      <dgm:t>
        <a:bodyPr/>
        <a:lstStyle/>
        <a:p>
          <a:endParaRPr lang="en-GB"/>
        </a:p>
      </dgm:t>
    </dgm:pt>
    <dgm:pt modelId="{8DA4FA7B-CFA1-B946-8665-B9B46AA1C63B}" type="sibTrans" cxnId="{0FC51817-B55B-6F4D-8E94-832FF6DE15DE}">
      <dgm:prSet/>
      <dgm:spPr/>
      <dgm:t>
        <a:bodyPr/>
        <a:lstStyle/>
        <a:p>
          <a:endParaRPr lang="en-GB"/>
        </a:p>
      </dgm:t>
    </dgm:pt>
    <dgm:pt modelId="{E2894696-455C-B94D-84A6-6D4BCB224B82}">
      <dgm:prSet/>
      <dgm:spPr/>
      <dgm:t>
        <a:bodyPr/>
        <a:lstStyle/>
        <a:p>
          <a:pPr>
            <a:buFontTx/>
            <a:buNone/>
          </a:pPr>
          <a:r>
            <a:rPr lang="en-GB" baseline="0" dirty="0">
              <a:latin typeface="Century Gothic" panose="020B0502020202020204" pitchFamily="34" charset="0"/>
            </a:rPr>
            <a:t>📍 Cultivate home-grown talent</a:t>
          </a:r>
          <a:endParaRPr lang="en-GB" dirty="0">
            <a:latin typeface="Century Gothic" panose="020B0502020202020204" pitchFamily="34" charset="0"/>
          </a:endParaRPr>
        </a:p>
      </dgm:t>
    </dgm:pt>
    <dgm:pt modelId="{F472C56B-AB92-404D-8392-F470C194FEE9}" type="parTrans" cxnId="{6ABA5DC7-9693-1A4A-9BCC-5341CA8267F5}">
      <dgm:prSet/>
      <dgm:spPr/>
      <dgm:t>
        <a:bodyPr/>
        <a:lstStyle/>
        <a:p>
          <a:endParaRPr lang="en-GB"/>
        </a:p>
      </dgm:t>
    </dgm:pt>
    <dgm:pt modelId="{11FFD8AB-DD32-4347-A49C-4434E4B96630}" type="sibTrans" cxnId="{6ABA5DC7-9693-1A4A-9BCC-5341CA8267F5}">
      <dgm:prSet/>
      <dgm:spPr/>
      <dgm:t>
        <a:bodyPr/>
        <a:lstStyle/>
        <a:p>
          <a:endParaRPr lang="en-GB"/>
        </a:p>
      </dgm:t>
    </dgm:pt>
    <dgm:pt modelId="{ADB19211-4BB6-9647-A889-271DE283A4A8}">
      <dgm:prSet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n-GB" sz="2000" b="1" baseline="0" dirty="0">
              <a:latin typeface="Century Gothic" panose="020B0502020202020204" pitchFamily="34" charset="0"/>
            </a:rPr>
            <a:t>AU/AfCFTA Legal Instruments</a:t>
          </a:r>
          <a:endParaRPr lang="en-GB" sz="1700" dirty="0"/>
        </a:p>
      </dgm:t>
    </dgm:pt>
    <dgm:pt modelId="{0729D0C5-CF07-7445-ADAA-E8541F4575A9}" type="parTrans" cxnId="{B3588194-CAB2-D548-B74E-2333B46B4CC2}">
      <dgm:prSet/>
      <dgm:spPr/>
      <dgm:t>
        <a:bodyPr/>
        <a:lstStyle/>
        <a:p>
          <a:endParaRPr lang="en-GB"/>
        </a:p>
      </dgm:t>
    </dgm:pt>
    <dgm:pt modelId="{E919FF58-CA0E-6D4D-BF68-DF28E6699147}" type="sibTrans" cxnId="{B3588194-CAB2-D548-B74E-2333B46B4CC2}">
      <dgm:prSet/>
      <dgm:spPr/>
      <dgm:t>
        <a:bodyPr/>
        <a:lstStyle/>
        <a:p>
          <a:endParaRPr lang="en-GB"/>
        </a:p>
      </dgm:t>
    </dgm:pt>
    <dgm:pt modelId="{E6431B5C-B52F-0440-AB04-40B9D0744AB4}">
      <dgm:prSet custT="1"/>
      <dgm:spPr/>
      <dgm:t>
        <a:bodyPr/>
        <a:lstStyle/>
        <a:p>
          <a:pPr algn="just">
            <a:buFontTx/>
            <a:buNone/>
          </a:pPr>
          <a:r>
            <a:rPr lang="en-GB" sz="1700" baseline="0" dirty="0"/>
            <a:t>📜 </a:t>
          </a:r>
          <a:r>
            <a:rPr lang="en-GB" sz="1800" baseline="0" dirty="0">
              <a:latin typeface="Century Gothic" panose="020B0502020202020204" pitchFamily="34" charset="0"/>
            </a:rPr>
            <a:t>Protocol on Digital Trade (Signed Feb 2024)</a:t>
          </a:r>
          <a:endParaRPr lang="en-GB" sz="1800" dirty="0">
            <a:latin typeface="Century Gothic" panose="020B0502020202020204" pitchFamily="34" charset="0"/>
          </a:endParaRPr>
        </a:p>
      </dgm:t>
    </dgm:pt>
    <dgm:pt modelId="{3DAD6B1F-93F2-CB48-8FD1-6175775CE349}" type="parTrans" cxnId="{42A5BA84-CA6D-1743-B9B9-E347082B7667}">
      <dgm:prSet/>
      <dgm:spPr/>
      <dgm:t>
        <a:bodyPr/>
        <a:lstStyle/>
        <a:p>
          <a:endParaRPr lang="en-GB"/>
        </a:p>
      </dgm:t>
    </dgm:pt>
    <dgm:pt modelId="{AC160A6C-51F3-EF40-8B05-5826BAC7CE52}" type="sibTrans" cxnId="{42A5BA84-CA6D-1743-B9B9-E347082B7667}">
      <dgm:prSet/>
      <dgm:spPr/>
      <dgm:t>
        <a:bodyPr/>
        <a:lstStyle/>
        <a:p>
          <a:endParaRPr lang="en-GB"/>
        </a:p>
      </dgm:t>
    </dgm:pt>
    <dgm:pt modelId="{CBBC3E8B-47BB-8745-8D5D-1E2CB6EE2022}">
      <dgm:prSet custT="1"/>
      <dgm:spPr/>
      <dgm:t>
        <a:bodyPr/>
        <a:lstStyle/>
        <a:p>
          <a:pPr algn="just">
            <a:buFontTx/>
            <a:buNone/>
          </a:pPr>
          <a:r>
            <a:rPr lang="en-GB" sz="1800" baseline="0" dirty="0">
              <a:latin typeface="Century Gothic" panose="020B0502020202020204" pitchFamily="34" charset="0"/>
            </a:rPr>
            <a:t>📜 Protocol on Trade In Services</a:t>
          </a:r>
          <a:endParaRPr lang="en-GB" sz="1800" dirty="0">
            <a:latin typeface="Century Gothic" panose="020B0502020202020204" pitchFamily="34" charset="0"/>
          </a:endParaRPr>
        </a:p>
      </dgm:t>
    </dgm:pt>
    <dgm:pt modelId="{B3E46E83-E5BB-494E-86E2-893687B94596}" type="parTrans" cxnId="{535D012F-1106-1746-AF45-D7E73AC22D1A}">
      <dgm:prSet/>
      <dgm:spPr/>
      <dgm:t>
        <a:bodyPr/>
        <a:lstStyle/>
        <a:p>
          <a:endParaRPr lang="en-GB"/>
        </a:p>
      </dgm:t>
    </dgm:pt>
    <dgm:pt modelId="{6213CC5B-B3E1-5545-8B20-4F2A4F5CC0C2}" type="sibTrans" cxnId="{535D012F-1106-1746-AF45-D7E73AC22D1A}">
      <dgm:prSet/>
      <dgm:spPr/>
      <dgm:t>
        <a:bodyPr/>
        <a:lstStyle/>
        <a:p>
          <a:endParaRPr lang="en-GB"/>
        </a:p>
      </dgm:t>
    </dgm:pt>
    <dgm:pt modelId="{EB239F40-66BA-0E42-9BFD-C2EEA7F0CD7E}">
      <dgm:prSet custT="1"/>
      <dgm:spPr/>
      <dgm:t>
        <a:bodyPr/>
        <a:lstStyle/>
        <a:p>
          <a:pPr algn="just">
            <a:buFontTx/>
            <a:buNone/>
          </a:pPr>
          <a:r>
            <a:rPr lang="en-GB" sz="1800" baseline="0" dirty="0">
              <a:latin typeface="Century Gothic" panose="020B0502020202020204" pitchFamily="34" charset="0"/>
            </a:rPr>
            <a:t>📜 Malabo Convention on Cyber Security &amp; Data Protection</a:t>
          </a:r>
          <a:endParaRPr lang="en-GB" sz="1800" dirty="0">
            <a:latin typeface="Century Gothic" panose="020B0502020202020204" pitchFamily="34" charset="0"/>
          </a:endParaRPr>
        </a:p>
      </dgm:t>
    </dgm:pt>
    <dgm:pt modelId="{C45D9AEA-4AD0-924C-89DD-56D6B214A91F}" type="parTrans" cxnId="{2F3AE4E1-0A14-304D-BEE1-652247AA3A69}">
      <dgm:prSet/>
      <dgm:spPr/>
      <dgm:t>
        <a:bodyPr/>
        <a:lstStyle/>
        <a:p>
          <a:endParaRPr lang="en-GB"/>
        </a:p>
      </dgm:t>
    </dgm:pt>
    <dgm:pt modelId="{BD4D4446-EEE6-8B4D-9231-0F2FE0EAEDE1}" type="sibTrans" cxnId="{2F3AE4E1-0A14-304D-BEE1-652247AA3A69}">
      <dgm:prSet/>
      <dgm:spPr/>
      <dgm:t>
        <a:bodyPr/>
        <a:lstStyle/>
        <a:p>
          <a:endParaRPr lang="en-GB"/>
        </a:p>
      </dgm:t>
    </dgm:pt>
    <dgm:pt modelId="{3EE167C7-5D25-BA46-97D8-42D4EA89B085}">
      <dgm:prSet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n-GB" sz="2000" b="1" baseline="0" dirty="0">
              <a:latin typeface="Century Gothic" panose="020B0502020202020204" pitchFamily="34" charset="0"/>
            </a:rPr>
            <a:t>The Goal</a:t>
          </a:r>
          <a:endParaRPr lang="en-GB" sz="2000" dirty="0">
            <a:latin typeface="Century Gothic" panose="020B0502020202020204" pitchFamily="34" charset="0"/>
          </a:endParaRPr>
        </a:p>
      </dgm:t>
    </dgm:pt>
    <dgm:pt modelId="{9DF3FE02-7578-114C-B2D4-0D2060FE2D92}" type="parTrans" cxnId="{1FD138B8-0B9B-FB4B-AA3F-5BD7D50F9549}">
      <dgm:prSet/>
      <dgm:spPr/>
      <dgm:t>
        <a:bodyPr/>
        <a:lstStyle/>
        <a:p>
          <a:endParaRPr lang="en-GB"/>
        </a:p>
      </dgm:t>
    </dgm:pt>
    <dgm:pt modelId="{B27DD894-E6F0-D741-ACF1-B195ABA7D152}" type="sibTrans" cxnId="{1FD138B8-0B9B-FB4B-AA3F-5BD7D50F9549}">
      <dgm:prSet/>
      <dgm:spPr/>
      <dgm:t>
        <a:bodyPr/>
        <a:lstStyle/>
        <a:p>
          <a:endParaRPr lang="en-GB"/>
        </a:p>
      </dgm:t>
    </dgm:pt>
    <dgm:pt modelId="{D2D4947E-E85F-584B-AFE1-95FD6E2C590F}">
      <dgm:prSet custT="1"/>
      <dgm:spPr/>
      <dgm:t>
        <a:bodyPr/>
        <a:lstStyle/>
        <a:p>
          <a:pPr algn="just">
            <a:buFontTx/>
            <a:buNone/>
          </a:pPr>
          <a:r>
            <a:rPr lang="en-GB" sz="2000" i="1" baseline="0" dirty="0">
              <a:latin typeface="Century Gothic" panose="020B0502020202020204" pitchFamily="34" charset="0"/>
            </a:rPr>
            <a:t>"Producer and exporter of digital solutions, not just a consumer and data source."</a:t>
          </a:r>
          <a:endParaRPr lang="en-GB" sz="2000" dirty="0">
            <a:latin typeface="Century Gothic" panose="020B0502020202020204" pitchFamily="34" charset="0"/>
          </a:endParaRPr>
        </a:p>
      </dgm:t>
    </dgm:pt>
    <dgm:pt modelId="{DA070600-01FC-0F42-AD6B-2380100B16B5}" type="parTrans" cxnId="{107C6CF4-BEC5-4F4B-B99A-69BCBC07352B}">
      <dgm:prSet/>
      <dgm:spPr/>
      <dgm:t>
        <a:bodyPr/>
        <a:lstStyle/>
        <a:p>
          <a:endParaRPr lang="en-GB"/>
        </a:p>
      </dgm:t>
    </dgm:pt>
    <dgm:pt modelId="{202DC23E-5F9F-354F-A7FA-B627CDD78505}" type="sibTrans" cxnId="{107C6CF4-BEC5-4F4B-B99A-69BCBC07352B}">
      <dgm:prSet/>
      <dgm:spPr/>
      <dgm:t>
        <a:bodyPr/>
        <a:lstStyle/>
        <a:p>
          <a:endParaRPr lang="en-GB"/>
        </a:p>
      </dgm:t>
    </dgm:pt>
    <dgm:pt modelId="{188166F0-0603-594A-8E67-C43F9DBD5510}" type="pres">
      <dgm:prSet presAssocID="{0030D2BF-A53E-EF4C-A7CE-FF79BF2C23BE}" presName="Name0" presStyleCnt="0">
        <dgm:presLayoutVars>
          <dgm:dir/>
          <dgm:animLvl val="lvl"/>
          <dgm:resizeHandles val="exact"/>
        </dgm:presLayoutVars>
      </dgm:prSet>
      <dgm:spPr/>
    </dgm:pt>
    <dgm:pt modelId="{F7D8807D-6FD0-E946-8FA4-72007E0A38A4}" type="pres">
      <dgm:prSet presAssocID="{464C5404-C534-0741-9486-9346501D9572}" presName="composite" presStyleCnt="0"/>
      <dgm:spPr/>
    </dgm:pt>
    <dgm:pt modelId="{8BEA0CF7-FA11-DE4C-94D1-5121D156D837}" type="pres">
      <dgm:prSet presAssocID="{464C5404-C534-0741-9486-9346501D9572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8CF4D6DC-50AE-4148-9E6D-C9594C3D730C}" type="pres">
      <dgm:prSet presAssocID="{464C5404-C534-0741-9486-9346501D9572}" presName="desTx" presStyleLbl="alignAccFollowNode1" presStyleIdx="0" presStyleCnt="3">
        <dgm:presLayoutVars>
          <dgm:bulletEnabled val="1"/>
        </dgm:presLayoutVars>
      </dgm:prSet>
      <dgm:spPr/>
    </dgm:pt>
    <dgm:pt modelId="{BF1CCD77-5474-4441-AA0B-61C528E2615A}" type="pres">
      <dgm:prSet presAssocID="{7F32117E-3F70-0048-891C-491DD8CA1AEE}" presName="space" presStyleCnt="0"/>
      <dgm:spPr/>
    </dgm:pt>
    <dgm:pt modelId="{7955C48B-3F2D-DC40-BAD9-89DDF48F95C6}" type="pres">
      <dgm:prSet presAssocID="{ADB19211-4BB6-9647-A889-271DE283A4A8}" presName="composite" presStyleCnt="0"/>
      <dgm:spPr/>
    </dgm:pt>
    <dgm:pt modelId="{2DCE4865-34EB-0F4F-879E-BB2B321D469E}" type="pres">
      <dgm:prSet presAssocID="{ADB19211-4BB6-9647-A889-271DE283A4A8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0DFD4EF4-E9CC-9E41-94F5-2E53AC1EBCAA}" type="pres">
      <dgm:prSet presAssocID="{ADB19211-4BB6-9647-A889-271DE283A4A8}" presName="desTx" presStyleLbl="alignAccFollowNode1" presStyleIdx="1" presStyleCnt="3">
        <dgm:presLayoutVars>
          <dgm:bulletEnabled val="1"/>
        </dgm:presLayoutVars>
      </dgm:prSet>
      <dgm:spPr/>
    </dgm:pt>
    <dgm:pt modelId="{1C5AEA97-4F7C-0E41-B736-F7F31442DFFA}" type="pres">
      <dgm:prSet presAssocID="{E919FF58-CA0E-6D4D-BF68-DF28E6699147}" presName="space" presStyleCnt="0"/>
      <dgm:spPr/>
    </dgm:pt>
    <dgm:pt modelId="{7388037E-1173-7D43-8D4A-34A255B9FF82}" type="pres">
      <dgm:prSet presAssocID="{3EE167C7-5D25-BA46-97D8-42D4EA89B085}" presName="composite" presStyleCnt="0"/>
      <dgm:spPr/>
    </dgm:pt>
    <dgm:pt modelId="{A6E1EAEE-FD57-284B-BADA-7B8B7A6CE31B}" type="pres">
      <dgm:prSet presAssocID="{3EE167C7-5D25-BA46-97D8-42D4EA89B085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26C2C083-3DA1-0748-9C53-16D29341D4C6}" type="pres">
      <dgm:prSet presAssocID="{3EE167C7-5D25-BA46-97D8-42D4EA89B085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A05EE105-280E-D942-8E75-E6F9FCB9FDBD}" type="presOf" srcId="{2F4F5CC7-F1E4-234A-A14A-61A02B312BCB}" destId="{8CF4D6DC-50AE-4148-9E6D-C9594C3D730C}" srcOrd="0" destOrd="3" presId="urn:microsoft.com/office/officeart/2005/8/layout/hList1"/>
    <dgm:cxn modelId="{0FC51817-B55B-6F4D-8E94-832FF6DE15DE}" srcId="{464C5404-C534-0741-9486-9346501D9572}" destId="{2F4F5CC7-F1E4-234A-A14A-61A02B312BCB}" srcOrd="3" destOrd="0" parTransId="{C8AF9375-1580-DB4E-8A72-4B77B01D02EC}" sibTransId="{8DA4FA7B-CFA1-B946-8665-B9B46AA1C63B}"/>
    <dgm:cxn modelId="{4563A51A-DD27-014B-85E5-9C9D85C5360C}" type="presOf" srcId="{3EE167C7-5D25-BA46-97D8-42D4EA89B085}" destId="{A6E1EAEE-FD57-284B-BADA-7B8B7A6CE31B}" srcOrd="0" destOrd="0" presId="urn:microsoft.com/office/officeart/2005/8/layout/hList1"/>
    <dgm:cxn modelId="{B448F727-4D75-FD4B-9B98-DA668B3F9649}" type="presOf" srcId="{ADB19211-4BB6-9647-A889-271DE283A4A8}" destId="{2DCE4865-34EB-0F4F-879E-BB2B321D469E}" srcOrd="0" destOrd="0" presId="urn:microsoft.com/office/officeart/2005/8/layout/hList1"/>
    <dgm:cxn modelId="{535D012F-1106-1746-AF45-D7E73AC22D1A}" srcId="{ADB19211-4BB6-9647-A889-271DE283A4A8}" destId="{CBBC3E8B-47BB-8745-8D5D-1E2CB6EE2022}" srcOrd="1" destOrd="0" parTransId="{B3E46E83-E5BB-494E-86E2-893687B94596}" sibTransId="{6213CC5B-B3E1-5545-8B20-4F2A4F5CC0C2}"/>
    <dgm:cxn modelId="{02CB1E33-0AA9-B944-912B-45FE089B31E9}" type="presOf" srcId="{D2D4947E-E85F-584B-AFE1-95FD6E2C590F}" destId="{26C2C083-3DA1-0748-9C53-16D29341D4C6}" srcOrd="0" destOrd="0" presId="urn:microsoft.com/office/officeart/2005/8/layout/hList1"/>
    <dgm:cxn modelId="{90B1A641-F5A5-0540-A155-38924C308A7E}" srcId="{0030D2BF-A53E-EF4C-A7CE-FF79BF2C23BE}" destId="{464C5404-C534-0741-9486-9346501D9572}" srcOrd="0" destOrd="0" parTransId="{528A9F80-4B4B-EF4F-8946-CB4419A4C27E}" sibTransId="{7F32117E-3F70-0048-891C-491DD8CA1AEE}"/>
    <dgm:cxn modelId="{B6D8014E-1F3F-B34E-A187-3B150F838C5E}" type="presOf" srcId="{EB239F40-66BA-0E42-9BFD-C2EEA7F0CD7E}" destId="{0DFD4EF4-E9CC-9E41-94F5-2E53AC1EBCAA}" srcOrd="0" destOrd="2" presId="urn:microsoft.com/office/officeart/2005/8/layout/hList1"/>
    <dgm:cxn modelId="{4F05E750-9623-E44D-BBCB-BB7EA74FBA0B}" type="presOf" srcId="{DE2A8B89-69F0-F743-A1E8-307254C1D19E}" destId="{8CF4D6DC-50AE-4148-9E6D-C9594C3D730C}" srcOrd="0" destOrd="0" presId="urn:microsoft.com/office/officeart/2005/8/layout/hList1"/>
    <dgm:cxn modelId="{B414466D-76C7-2446-A1E6-5C16EE9C616B}" type="presOf" srcId="{464C5404-C534-0741-9486-9346501D9572}" destId="{8BEA0CF7-FA11-DE4C-94D1-5121D156D837}" srcOrd="0" destOrd="0" presId="urn:microsoft.com/office/officeart/2005/8/layout/hList1"/>
    <dgm:cxn modelId="{5CEADE71-04E7-BC45-9708-690BF2C01424}" type="presOf" srcId="{CBBC3E8B-47BB-8745-8D5D-1E2CB6EE2022}" destId="{0DFD4EF4-E9CC-9E41-94F5-2E53AC1EBCAA}" srcOrd="0" destOrd="1" presId="urn:microsoft.com/office/officeart/2005/8/layout/hList1"/>
    <dgm:cxn modelId="{5208D27A-A68B-4F43-8B4C-4DFDA05978EF}" type="presOf" srcId="{2D7E9B55-AFBE-D747-B8BC-F7C83C0D1589}" destId="{8CF4D6DC-50AE-4148-9E6D-C9594C3D730C}" srcOrd="0" destOrd="1" presId="urn:microsoft.com/office/officeart/2005/8/layout/hList1"/>
    <dgm:cxn modelId="{42A5BA84-CA6D-1743-B9B9-E347082B7667}" srcId="{ADB19211-4BB6-9647-A889-271DE283A4A8}" destId="{E6431B5C-B52F-0440-AB04-40B9D0744AB4}" srcOrd="0" destOrd="0" parTransId="{3DAD6B1F-93F2-CB48-8FD1-6175775CE349}" sibTransId="{AC160A6C-51F3-EF40-8B05-5826BAC7CE52}"/>
    <dgm:cxn modelId="{3CBCFF91-9AE7-A14C-A69E-BCB968F6EC3B}" type="presOf" srcId="{0030D2BF-A53E-EF4C-A7CE-FF79BF2C23BE}" destId="{188166F0-0603-594A-8E67-C43F9DBD5510}" srcOrd="0" destOrd="0" presId="urn:microsoft.com/office/officeart/2005/8/layout/hList1"/>
    <dgm:cxn modelId="{B3588194-CAB2-D548-B74E-2333B46B4CC2}" srcId="{0030D2BF-A53E-EF4C-A7CE-FF79BF2C23BE}" destId="{ADB19211-4BB6-9647-A889-271DE283A4A8}" srcOrd="1" destOrd="0" parTransId="{0729D0C5-CF07-7445-ADAA-E8541F4575A9}" sibTransId="{E919FF58-CA0E-6D4D-BF68-DF28E6699147}"/>
    <dgm:cxn modelId="{18C1169E-8A0D-7B40-861F-95A5EDE9E6E8}" srcId="{464C5404-C534-0741-9486-9346501D9572}" destId="{16AB0AED-3F07-4E48-9087-FE693EAD429A}" srcOrd="2" destOrd="0" parTransId="{D14E02F5-77CF-4E44-8955-45482C9FD132}" sibTransId="{5896D478-3D74-2243-AB3E-41C0A6240541}"/>
    <dgm:cxn modelId="{C19DCBAC-8EF6-1646-AAC4-A33009E6C827}" type="presOf" srcId="{E6431B5C-B52F-0440-AB04-40B9D0744AB4}" destId="{0DFD4EF4-E9CC-9E41-94F5-2E53AC1EBCAA}" srcOrd="0" destOrd="0" presId="urn:microsoft.com/office/officeart/2005/8/layout/hList1"/>
    <dgm:cxn modelId="{1FD138B8-0B9B-FB4B-AA3F-5BD7D50F9549}" srcId="{0030D2BF-A53E-EF4C-A7CE-FF79BF2C23BE}" destId="{3EE167C7-5D25-BA46-97D8-42D4EA89B085}" srcOrd="2" destOrd="0" parTransId="{9DF3FE02-7578-114C-B2D4-0D2060FE2D92}" sibTransId="{B27DD894-E6F0-D741-ACF1-B195ABA7D152}"/>
    <dgm:cxn modelId="{7D2FEEC3-1D6E-9145-A225-AFD12E60D295}" type="presOf" srcId="{E2894696-455C-B94D-84A6-6D4BCB224B82}" destId="{8CF4D6DC-50AE-4148-9E6D-C9594C3D730C}" srcOrd="0" destOrd="4" presId="urn:microsoft.com/office/officeart/2005/8/layout/hList1"/>
    <dgm:cxn modelId="{6ABA5DC7-9693-1A4A-9BCC-5341CA8267F5}" srcId="{464C5404-C534-0741-9486-9346501D9572}" destId="{E2894696-455C-B94D-84A6-6D4BCB224B82}" srcOrd="4" destOrd="0" parTransId="{F472C56B-AB92-404D-8392-F470C194FEE9}" sibTransId="{11FFD8AB-DD32-4347-A49C-4434E4B96630}"/>
    <dgm:cxn modelId="{D2A732CE-940C-CF46-85E3-DFB8F5AC48EB}" srcId="{464C5404-C534-0741-9486-9346501D9572}" destId="{2D7E9B55-AFBE-D747-B8BC-F7C83C0D1589}" srcOrd="1" destOrd="0" parTransId="{98A4F581-FB2B-DE42-B1A4-69E72F054E5E}" sibTransId="{9FC62A4A-6AE0-8E40-85A7-CE1D5B1E0BF6}"/>
    <dgm:cxn modelId="{2F9EF8CF-678A-024E-BA9B-44A6AC6C8A59}" type="presOf" srcId="{16AB0AED-3F07-4E48-9087-FE693EAD429A}" destId="{8CF4D6DC-50AE-4148-9E6D-C9594C3D730C}" srcOrd="0" destOrd="2" presId="urn:microsoft.com/office/officeart/2005/8/layout/hList1"/>
    <dgm:cxn modelId="{2F71A4D3-3DAB-CF44-A915-34D967D5DAD8}" srcId="{464C5404-C534-0741-9486-9346501D9572}" destId="{DE2A8B89-69F0-F743-A1E8-307254C1D19E}" srcOrd="0" destOrd="0" parTransId="{C3A2C547-EFD1-1842-B5C4-E31A92FD792C}" sibTransId="{A933B281-8F1B-6E49-8A8D-C7FE6D8CCC26}"/>
    <dgm:cxn modelId="{2F3AE4E1-0A14-304D-BEE1-652247AA3A69}" srcId="{ADB19211-4BB6-9647-A889-271DE283A4A8}" destId="{EB239F40-66BA-0E42-9BFD-C2EEA7F0CD7E}" srcOrd="2" destOrd="0" parTransId="{C45D9AEA-4AD0-924C-89DD-56D6B214A91F}" sibTransId="{BD4D4446-EEE6-8B4D-9231-0F2FE0EAEDE1}"/>
    <dgm:cxn modelId="{107C6CF4-BEC5-4F4B-B99A-69BCBC07352B}" srcId="{3EE167C7-5D25-BA46-97D8-42D4EA89B085}" destId="{D2D4947E-E85F-584B-AFE1-95FD6E2C590F}" srcOrd="0" destOrd="0" parTransId="{DA070600-01FC-0F42-AD6B-2380100B16B5}" sibTransId="{202DC23E-5F9F-354F-A7FA-B627CDD78505}"/>
    <dgm:cxn modelId="{D335E574-BDB5-B048-9B5A-A9B0DDF39A7E}" type="presParOf" srcId="{188166F0-0603-594A-8E67-C43F9DBD5510}" destId="{F7D8807D-6FD0-E946-8FA4-72007E0A38A4}" srcOrd="0" destOrd="0" presId="urn:microsoft.com/office/officeart/2005/8/layout/hList1"/>
    <dgm:cxn modelId="{EA5285C5-6D8E-064B-9DFD-AAF868507EB3}" type="presParOf" srcId="{F7D8807D-6FD0-E946-8FA4-72007E0A38A4}" destId="{8BEA0CF7-FA11-DE4C-94D1-5121D156D837}" srcOrd="0" destOrd="0" presId="urn:microsoft.com/office/officeart/2005/8/layout/hList1"/>
    <dgm:cxn modelId="{4775696C-02DE-3D4F-B23A-628DF155DB2C}" type="presParOf" srcId="{F7D8807D-6FD0-E946-8FA4-72007E0A38A4}" destId="{8CF4D6DC-50AE-4148-9E6D-C9594C3D730C}" srcOrd="1" destOrd="0" presId="urn:microsoft.com/office/officeart/2005/8/layout/hList1"/>
    <dgm:cxn modelId="{7296F6D4-277A-D543-9E77-3361A1EE3CD4}" type="presParOf" srcId="{188166F0-0603-594A-8E67-C43F9DBD5510}" destId="{BF1CCD77-5474-4441-AA0B-61C528E2615A}" srcOrd="1" destOrd="0" presId="urn:microsoft.com/office/officeart/2005/8/layout/hList1"/>
    <dgm:cxn modelId="{65A2C285-11C2-2240-A753-AEAEE1A2CAAE}" type="presParOf" srcId="{188166F0-0603-594A-8E67-C43F9DBD5510}" destId="{7955C48B-3F2D-DC40-BAD9-89DDF48F95C6}" srcOrd="2" destOrd="0" presId="urn:microsoft.com/office/officeart/2005/8/layout/hList1"/>
    <dgm:cxn modelId="{36093970-4B9A-0C4B-B78B-9F7E152399BF}" type="presParOf" srcId="{7955C48B-3F2D-DC40-BAD9-89DDF48F95C6}" destId="{2DCE4865-34EB-0F4F-879E-BB2B321D469E}" srcOrd="0" destOrd="0" presId="urn:microsoft.com/office/officeart/2005/8/layout/hList1"/>
    <dgm:cxn modelId="{5DF85351-1FD2-BC47-92B0-23DB60426946}" type="presParOf" srcId="{7955C48B-3F2D-DC40-BAD9-89DDF48F95C6}" destId="{0DFD4EF4-E9CC-9E41-94F5-2E53AC1EBCAA}" srcOrd="1" destOrd="0" presId="urn:microsoft.com/office/officeart/2005/8/layout/hList1"/>
    <dgm:cxn modelId="{2FF77744-877A-CF46-9058-AF81E60E36E4}" type="presParOf" srcId="{188166F0-0603-594A-8E67-C43F9DBD5510}" destId="{1C5AEA97-4F7C-0E41-B736-F7F31442DFFA}" srcOrd="3" destOrd="0" presId="urn:microsoft.com/office/officeart/2005/8/layout/hList1"/>
    <dgm:cxn modelId="{5C588BC3-54DC-A74F-A21C-F17345E2AF53}" type="presParOf" srcId="{188166F0-0603-594A-8E67-C43F9DBD5510}" destId="{7388037E-1173-7D43-8D4A-34A255B9FF82}" srcOrd="4" destOrd="0" presId="urn:microsoft.com/office/officeart/2005/8/layout/hList1"/>
    <dgm:cxn modelId="{BC722718-D9D7-1F4D-B084-DF1217B5B1A0}" type="presParOf" srcId="{7388037E-1173-7D43-8D4A-34A255B9FF82}" destId="{A6E1EAEE-FD57-284B-BADA-7B8B7A6CE31B}" srcOrd="0" destOrd="0" presId="urn:microsoft.com/office/officeart/2005/8/layout/hList1"/>
    <dgm:cxn modelId="{04A7FABF-AB95-1940-BCD6-40462A8C10D1}" type="presParOf" srcId="{7388037E-1173-7D43-8D4A-34A255B9FF82}" destId="{26C2C083-3DA1-0748-9C53-16D29341D4C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BDD5E9-C172-6645-9EDD-3BFE51834870}">
      <dsp:nvSpPr>
        <dsp:cNvPr id="0" name=""/>
        <dsp:cNvSpPr/>
      </dsp:nvSpPr>
      <dsp:spPr>
        <a:xfrm>
          <a:off x="1967618" y="482234"/>
          <a:ext cx="3739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73942" y="45720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44476" y="525932"/>
        <a:ext cx="20227" cy="4045"/>
      </dsp:txXfrm>
    </dsp:sp>
    <dsp:sp modelId="{D765D89C-440B-B34B-AC97-39A54229A605}">
      <dsp:nvSpPr>
        <dsp:cNvPr id="0" name=""/>
        <dsp:cNvSpPr/>
      </dsp:nvSpPr>
      <dsp:spPr>
        <a:xfrm>
          <a:off x="210536" y="290"/>
          <a:ext cx="1758881" cy="105532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187" tIns="90468" rIns="86187" bIns="9046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baseline="0" dirty="0"/>
            <a:t>Africa’s Triple Dilemma</a:t>
          </a:r>
          <a:endParaRPr lang="en-US" sz="1700" kern="1200" dirty="0"/>
        </a:p>
      </dsp:txBody>
      <dsp:txXfrm>
        <a:off x="210536" y="290"/>
        <a:ext cx="1758881" cy="1055328"/>
      </dsp:txXfrm>
    </dsp:sp>
    <dsp:sp modelId="{6FE7D75C-58C4-7844-9C75-EF998AEBF1AB}">
      <dsp:nvSpPr>
        <dsp:cNvPr id="0" name=""/>
        <dsp:cNvSpPr/>
      </dsp:nvSpPr>
      <dsp:spPr>
        <a:xfrm>
          <a:off x="4131042" y="482234"/>
          <a:ext cx="3739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73942" y="45720"/>
              </a:lnTo>
            </a:path>
          </a:pathLst>
        </a:custGeom>
        <a:noFill/>
        <a:ln w="9525" cap="flat" cmpd="sng" algn="ctr">
          <a:solidFill>
            <a:schemeClr val="accent2">
              <a:hueOff val="-486021"/>
              <a:satOff val="-936"/>
              <a:lumOff val="65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307900" y="525932"/>
        <a:ext cx="20227" cy="4045"/>
      </dsp:txXfrm>
    </dsp:sp>
    <dsp:sp modelId="{CA5C5DF7-6DED-D04D-97D3-2C627AF8A1AF}">
      <dsp:nvSpPr>
        <dsp:cNvPr id="0" name=""/>
        <dsp:cNvSpPr/>
      </dsp:nvSpPr>
      <dsp:spPr>
        <a:xfrm>
          <a:off x="2373961" y="290"/>
          <a:ext cx="1758881" cy="1055328"/>
        </a:xfrm>
        <a:prstGeom prst="rect">
          <a:avLst/>
        </a:prstGeom>
        <a:solidFill>
          <a:schemeClr val="accent2">
            <a:hueOff val="-437419"/>
            <a:satOff val="-842"/>
            <a:lumOff val="5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187" tIns="90468" rIns="86187" bIns="9046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baseline="0" dirty="0"/>
            <a:t>The Resource Tightrope</a:t>
          </a:r>
          <a:endParaRPr lang="en-US" sz="1700" kern="1200" dirty="0"/>
        </a:p>
      </dsp:txBody>
      <dsp:txXfrm>
        <a:off x="2373961" y="290"/>
        <a:ext cx="1758881" cy="1055328"/>
      </dsp:txXfrm>
    </dsp:sp>
    <dsp:sp modelId="{63A4314F-CC59-EC4B-9AD7-2D0EEBEF6DDF}">
      <dsp:nvSpPr>
        <dsp:cNvPr id="0" name=""/>
        <dsp:cNvSpPr/>
      </dsp:nvSpPr>
      <dsp:spPr>
        <a:xfrm>
          <a:off x="6294466" y="482234"/>
          <a:ext cx="3739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73942" y="45720"/>
              </a:lnTo>
            </a:path>
          </a:pathLst>
        </a:custGeom>
        <a:noFill/>
        <a:ln w="9525" cap="flat" cmpd="sng" algn="ctr">
          <a:solidFill>
            <a:schemeClr val="accent2">
              <a:hueOff val="-972043"/>
              <a:satOff val="-1871"/>
              <a:lumOff val="131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471324" y="525932"/>
        <a:ext cx="20227" cy="4045"/>
      </dsp:txXfrm>
    </dsp:sp>
    <dsp:sp modelId="{2045B1E4-AA2F-384F-A18B-2DACAE1FE854}">
      <dsp:nvSpPr>
        <dsp:cNvPr id="0" name=""/>
        <dsp:cNvSpPr/>
      </dsp:nvSpPr>
      <dsp:spPr>
        <a:xfrm>
          <a:off x="4537385" y="290"/>
          <a:ext cx="1758881" cy="1055328"/>
        </a:xfrm>
        <a:prstGeom prst="rect">
          <a:avLst/>
        </a:prstGeom>
        <a:solidFill>
          <a:schemeClr val="accent2">
            <a:hueOff val="-874839"/>
            <a:satOff val="-1684"/>
            <a:lumOff val="11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187" tIns="90468" rIns="86187" bIns="9046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baseline="0" dirty="0"/>
            <a:t>Resource Nationalism</a:t>
          </a:r>
          <a:endParaRPr lang="en-US" sz="1700" kern="1200" dirty="0"/>
        </a:p>
      </dsp:txBody>
      <dsp:txXfrm>
        <a:off x="4537385" y="290"/>
        <a:ext cx="1758881" cy="1055328"/>
      </dsp:txXfrm>
    </dsp:sp>
    <dsp:sp modelId="{8B531D36-FBD1-2E42-A7B4-864DC3BEA50E}">
      <dsp:nvSpPr>
        <dsp:cNvPr id="0" name=""/>
        <dsp:cNvSpPr/>
      </dsp:nvSpPr>
      <dsp:spPr>
        <a:xfrm>
          <a:off x="8457890" y="482234"/>
          <a:ext cx="3739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73942" y="45720"/>
              </a:lnTo>
            </a:path>
          </a:pathLst>
        </a:custGeom>
        <a:noFill/>
        <a:ln w="9525" cap="flat" cmpd="sng" algn="ctr">
          <a:solidFill>
            <a:schemeClr val="accent2">
              <a:hueOff val="-1458064"/>
              <a:satOff val="-2807"/>
              <a:lumOff val="196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8634748" y="525932"/>
        <a:ext cx="20227" cy="4045"/>
      </dsp:txXfrm>
    </dsp:sp>
    <dsp:sp modelId="{D034C84E-A591-B941-A519-F29EEBF223E9}">
      <dsp:nvSpPr>
        <dsp:cNvPr id="0" name=""/>
        <dsp:cNvSpPr/>
      </dsp:nvSpPr>
      <dsp:spPr>
        <a:xfrm>
          <a:off x="6700809" y="290"/>
          <a:ext cx="1758881" cy="1055328"/>
        </a:xfrm>
        <a:prstGeom prst="rect">
          <a:avLst/>
        </a:prstGeom>
        <a:solidFill>
          <a:schemeClr val="accent2">
            <a:hueOff val="-1312258"/>
            <a:satOff val="-2526"/>
            <a:lumOff val="17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187" tIns="90468" rIns="86187" bIns="9046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baseline="0" dirty="0"/>
            <a:t>Debt Pressures</a:t>
          </a:r>
          <a:endParaRPr lang="en-US" sz="1700" kern="1200" dirty="0"/>
        </a:p>
      </dsp:txBody>
      <dsp:txXfrm>
        <a:off x="6700809" y="290"/>
        <a:ext cx="1758881" cy="1055328"/>
      </dsp:txXfrm>
    </dsp:sp>
    <dsp:sp modelId="{D7A7A984-F8AF-BD42-B0BE-1B79CD40B553}">
      <dsp:nvSpPr>
        <dsp:cNvPr id="0" name=""/>
        <dsp:cNvSpPr/>
      </dsp:nvSpPr>
      <dsp:spPr>
        <a:xfrm>
          <a:off x="1089977" y="1053819"/>
          <a:ext cx="8653696" cy="373942"/>
        </a:xfrm>
        <a:custGeom>
          <a:avLst/>
          <a:gdLst/>
          <a:ahLst/>
          <a:cxnLst/>
          <a:rect l="0" t="0" r="0" b="0"/>
          <a:pathLst>
            <a:path>
              <a:moveTo>
                <a:pt x="8653696" y="0"/>
              </a:moveTo>
              <a:lnTo>
                <a:pt x="8653696" y="204071"/>
              </a:lnTo>
              <a:lnTo>
                <a:pt x="0" y="204071"/>
              </a:lnTo>
              <a:lnTo>
                <a:pt x="0" y="373942"/>
              </a:lnTo>
            </a:path>
          </a:pathLst>
        </a:custGeom>
        <a:noFill/>
        <a:ln w="9525" cap="flat" cmpd="sng" algn="ctr">
          <a:solidFill>
            <a:schemeClr val="accent2">
              <a:hueOff val="-1944085"/>
              <a:satOff val="-3742"/>
              <a:lumOff val="261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00247" y="1238767"/>
        <a:ext cx="433157" cy="4045"/>
      </dsp:txXfrm>
    </dsp:sp>
    <dsp:sp modelId="{AD3644E8-527A-244C-9D4B-914DB133EBC5}">
      <dsp:nvSpPr>
        <dsp:cNvPr id="0" name=""/>
        <dsp:cNvSpPr/>
      </dsp:nvSpPr>
      <dsp:spPr>
        <a:xfrm>
          <a:off x="8864233" y="290"/>
          <a:ext cx="1758881" cy="1055328"/>
        </a:xfrm>
        <a:prstGeom prst="rect">
          <a:avLst/>
        </a:prstGeom>
        <a:solidFill>
          <a:schemeClr val="accent2">
            <a:hueOff val="-1749677"/>
            <a:satOff val="-3368"/>
            <a:lumOff val="23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187" tIns="90468" rIns="86187" bIns="9046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baseline="0" dirty="0"/>
            <a:t>Digital Infrastructure </a:t>
          </a:r>
          <a:endParaRPr lang="en-US" sz="1700" kern="1200" dirty="0"/>
        </a:p>
      </dsp:txBody>
      <dsp:txXfrm>
        <a:off x="8864233" y="290"/>
        <a:ext cx="1758881" cy="1055328"/>
      </dsp:txXfrm>
    </dsp:sp>
    <dsp:sp modelId="{6D0017DB-5DE5-EF4F-9848-776E57E4D250}">
      <dsp:nvSpPr>
        <dsp:cNvPr id="0" name=""/>
        <dsp:cNvSpPr/>
      </dsp:nvSpPr>
      <dsp:spPr>
        <a:xfrm>
          <a:off x="1967618" y="1942106"/>
          <a:ext cx="3739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73942" y="45720"/>
              </a:lnTo>
            </a:path>
          </a:pathLst>
        </a:custGeom>
        <a:noFill/>
        <a:ln w="9525" cap="flat" cmpd="sng" algn="ctr">
          <a:solidFill>
            <a:schemeClr val="accent2">
              <a:hueOff val="-2430107"/>
              <a:satOff val="-4678"/>
              <a:lumOff val="327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44476" y="1985803"/>
        <a:ext cx="20227" cy="4045"/>
      </dsp:txXfrm>
    </dsp:sp>
    <dsp:sp modelId="{47AF5DFB-CD0F-7747-9DAE-C05F781BC94D}">
      <dsp:nvSpPr>
        <dsp:cNvPr id="0" name=""/>
        <dsp:cNvSpPr/>
      </dsp:nvSpPr>
      <dsp:spPr>
        <a:xfrm>
          <a:off x="210536" y="1460162"/>
          <a:ext cx="1758881" cy="1055328"/>
        </a:xfrm>
        <a:prstGeom prst="rect">
          <a:avLst/>
        </a:prstGeom>
        <a:solidFill>
          <a:schemeClr val="accent2">
            <a:hueOff val="-2187096"/>
            <a:satOff val="-4210"/>
            <a:lumOff val="29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187" tIns="90468" rIns="86187" bIns="9046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baseline="0" dirty="0"/>
            <a:t>Digital Sovereignty </a:t>
          </a:r>
          <a:endParaRPr lang="en-US" sz="1700" kern="1200" dirty="0"/>
        </a:p>
      </dsp:txBody>
      <dsp:txXfrm>
        <a:off x="210536" y="1460162"/>
        <a:ext cx="1758881" cy="1055328"/>
      </dsp:txXfrm>
    </dsp:sp>
    <dsp:sp modelId="{43618630-8BE1-1444-B8D0-5E42C0ED7C1D}">
      <dsp:nvSpPr>
        <dsp:cNvPr id="0" name=""/>
        <dsp:cNvSpPr/>
      </dsp:nvSpPr>
      <dsp:spPr>
        <a:xfrm>
          <a:off x="4131042" y="1942106"/>
          <a:ext cx="3739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73942" y="45720"/>
              </a:lnTo>
            </a:path>
          </a:pathLst>
        </a:custGeom>
        <a:noFill/>
        <a:ln w="9525" cap="flat" cmpd="sng" algn="ctr">
          <a:solidFill>
            <a:schemeClr val="accent2">
              <a:hueOff val="-2916128"/>
              <a:satOff val="-5613"/>
              <a:lumOff val="392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307900" y="1985803"/>
        <a:ext cx="20227" cy="4045"/>
      </dsp:txXfrm>
    </dsp:sp>
    <dsp:sp modelId="{FA0025E5-49B9-8644-B69C-47B43EAE2FA7}">
      <dsp:nvSpPr>
        <dsp:cNvPr id="0" name=""/>
        <dsp:cNvSpPr/>
      </dsp:nvSpPr>
      <dsp:spPr>
        <a:xfrm>
          <a:off x="2373961" y="1460162"/>
          <a:ext cx="1758881" cy="1055328"/>
        </a:xfrm>
        <a:prstGeom prst="rect">
          <a:avLst/>
        </a:prstGeom>
        <a:solidFill>
          <a:schemeClr val="accent2">
            <a:hueOff val="-2624515"/>
            <a:satOff val="-5052"/>
            <a:lumOff val="35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187" tIns="90468" rIns="86187" bIns="9046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baseline="0" dirty="0"/>
            <a:t>Success Stories</a:t>
          </a:r>
          <a:endParaRPr lang="en-US" sz="1700" kern="1200" dirty="0"/>
        </a:p>
      </dsp:txBody>
      <dsp:txXfrm>
        <a:off x="2373961" y="1460162"/>
        <a:ext cx="1758881" cy="1055328"/>
      </dsp:txXfrm>
    </dsp:sp>
    <dsp:sp modelId="{F349A2BE-82E5-1442-B650-8568EC0CA874}">
      <dsp:nvSpPr>
        <dsp:cNvPr id="0" name=""/>
        <dsp:cNvSpPr/>
      </dsp:nvSpPr>
      <dsp:spPr>
        <a:xfrm>
          <a:off x="6294466" y="1942106"/>
          <a:ext cx="3739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73942" y="45720"/>
              </a:lnTo>
            </a:path>
          </a:pathLst>
        </a:custGeom>
        <a:noFill/>
        <a:ln w="9525" cap="flat" cmpd="sng" algn="ctr">
          <a:solidFill>
            <a:schemeClr val="accent2">
              <a:hueOff val="-3402150"/>
              <a:satOff val="-6549"/>
              <a:lumOff val="457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471324" y="1985803"/>
        <a:ext cx="20227" cy="4045"/>
      </dsp:txXfrm>
    </dsp:sp>
    <dsp:sp modelId="{35A659EA-30EA-EA46-89E2-8C1D254441F2}">
      <dsp:nvSpPr>
        <dsp:cNvPr id="0" name=""/>
        <dsp:cNvSpPr/>
      </dsp:nvSpPr>
      <dsp:spPr>
        <a:xfrm>
          <a:off x="4537385" y="1460162"/>
          <a:ext cx="1758881" cy="1055328"/>
        </a:xfrm>
        <a:prstGeom prst="rect">
          <a:avLst/>
        </a:prstGeom>
        <a:solidFill>
          <a:schemeClr val="accent2">
            <a:hueOff val="-3061935"/>
            <a:satOff val="-5894"/>
            <a:lumOff val="41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187" tIns="90468" rIns="86187" bIns="9046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baseline="0" dirty="0"/>
            <a:t>Rwanda Blueprint</a:t>
          </a:r>
          <a:endParaRPr lang="en-US" sz="1700" kern="1200" dirty="0"/>
        </a:p>
      </dsp:txBody>
      <dsp:txXfrm>
        <a:off x="4537385" y="1460162"/>
        <a:ext cx="1758881" cy="1055328"/>
      </dsp:txXfrm>
    </dsp:sp>
    <dsp:sp modelId="{39D4A157-C82A-E94F-93ED-689A731CBE1D}">
      <dsp:nvSpPr>
        <dsp:cNvPr id="0" name=""/>
        <dsp:cNvSpPr/>
      </dsp:nvSpPr>
      <dsp:spPr>
        <a:xfrm>
          <a:off x="8457890" y="1942106"/>
          <a:ext cx="3739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73942" y="45720"/>
              </a:lnTo>
            </a:path>
          </a:pathLst>
        </a:custGeom>
        <a:noFill/>
        <a:ln w="9525" cap="flat" cmpd="sng" algn="ctr">
          <a:solidFill>
            <a:schemeClr val="accent2">
              <a:hueOff val="-3888171"/>
              <a:satOff val="-7484"/>
              <a:lumOff val="523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8634748" y="1985803"/>
        <a:ext cx="20227" cy="4045"/>
      </dsp:txXfrm>
    </dsp:sp>
    <dsp:sp modelId="{FBCADCA8-0BB9-A546-A174-A4BF1D05C7A4}">
      <dsp:nvSpPr>
        <dsp:cNvPr id="0" name=""/>
        <dsp:cNvSpPr/>
      </dsp:nvSpPr>
      <dsp:spPr>
        <a:xfrm>
          <a:off x="6700809" y="1460162"/>
          <a:ext cx="1758881" cy="1055328"/>
        </a:xfrm>
        <a:prstGeom prst="rect">
          <a:avLst/>
        </a:prstGeom>
        <a:solidFill>
          <a:schemeClr val="accent2">
            <a:hueOff val="-3499354"/>
            <a:satOff val="-6736"/>
            <a:lumOff val="47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187" tIns="90468" rIns="86187" bIns="9046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baseline="0" dirty="0"/>
            <a:t>Challenges &amp; Risks</a:t>
          </a:r>
          <a:endParaRPr lang="en-US" sz="1700" kern="1200" dirty="0"/>
        </a:p>
      </dsp:txBody>
      <dsp:txXfrm>
        <a:off x="6700809" y="1460162"/>
        <a:ext cx="1758881" cy="1055328"/>
      </dsp:txXfrm>
    </dsp:sp>
    <dsp:sp modelId="{836F96DF-EA84-954A-AA9C-964F6EA24D82}">
      <dsp:nvSpPr>
        <dsp:cNvPr id="0" name=""/>
        <dsp:cNvSpPr/>
      </dsp:nvSpPr>
      <dsp:spPr>
        <a:xfrm>
          <a:off x="1089977" y="2513690"/>
          <a:ext cx="8653696" cy="373942"/>
        </a:xfrm>
        <a:custGeom>
          <a:avLst/>
          <a:gdLst/>
          <a:ahLst/>
          <a:cxnLst/>
          <a:rect l="0" t="0" r="0" b="0"/>
          <a:pathLst>
            <a:path>
              <a:moveTo>
                <a:pt x="8653696" y="0"/>
              </a:moveTo>
              <a:lnTo>
                <a:pt x="8653696" y="204071"/>
              </a:lnTo>
              <a:lnTo>
                <a:pt x="0" y="204071"/>
              </a:lnTo>
              <a:lnTo>
                <a:pt x="0" y="373942"/>
              </a:lnTo>
            </a:path>
          </a:pathLst>
        </a:custGeom>
        <a:noFill/>
        <a:ln w="9525" cap="flat" cmpd="sng" algn="ctr">
          <a:solidFill>
            <a:schemeClr val="accent2">
              <a:hueOff val="-4374192"/>
              <a:satOff val="-8420"/>
              <a:lumOff val="588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00247" y="2698639"/>
        <a:ext cx="433157" cy="4045"/>
      </dsp:txXfrm>
    </dsp:sp>
    <dsp:sp modelId="{AA485BA0-AAA9-C74A-9746-EAAD5E7B6BBB}">
      <dsp:nvSpPr>
        <dsp:cNvPr id="0" name=""/>
        <dsp:cNvSpPr/>
      </dsp:nvSpPr>
      <dsp:spPr>
        <a:xfrm>
          <a:off x="8864233" y="1460162"/>
          <a:ext cx="1758881" cy="1055328"/>
        </a:xfrm>
        <a:prstGeom prst="rect">
          <a:avLst/>
        </a:prstGeom>
        <a:solidFill>
          <a:schemeClr val="accent2">
            <a:hueOff val="-3936773"/>
            <a:satOff val="-7578"/>
            <a:lumOff val="529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187" tIns="90468" rIns="86187" bIns="9046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baseline="0" dirty="0"/>
            <a:t>Continental Responses </a:t>
          </a:r>
          <a:endParaRPr lang="en-US" sz="1700" kern="1200" dirty="0"/>
        </a:p>
      </dsp:txBody>
      <dsp:txXfrm>
        <a:off x="8864233" y="1460162"/>
        <a:ext cx="1758881" cy="1055328"/>
      </dsp:txXfrm>
    </dsp:sp>
    <dsp:sp modelId="{5C62A1D3-B31F-594B-AC73-0A76AF39638E}">
      <dsp:nvSpPr>
        <dsp:cNvPr id="0" name=""/>
        <dsp:cNvSpPr/>
      </dsp:nvSpPr>
      <dsp:spPr>
        <a:xfrm>
          <a:off x="210536" y="2920033"/>
          <a:ext cx="1758881" cy="1055328"/>
        </a:xfrm>
        <a:prstGeom prst="rect">
          <a:avLst/>
        </a:prstGeom>
        <a:solidFill>
          <a:schemeClr val="accent2">
            <a:hueOff val="-4374192"/>
            <a:satOff val="-8420"/>
            <a:lumOff val="58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187" tIns="90468" rIns="86187" bIns="90468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baseline="0" dirty="0"/>
            <a:t>Recommendations </a:t>
          </a:r>
          <a:endParaRPr lang="en-US" sz="1700" kern="1200" dirty="0"/>
        </a:p>
      </dsp:txBody>
      <dsp:txXfrm>
        <a:off x="210536" y="2920033"/>
        <a:ext cx="1758881" cy="105532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BE286E-892D-DE42-8F87-99E7992A7078}">
      <dsp:nvSpPr>
        <dsp:cNvPr id="0" name=""/>
        <dsp:cNvSpPr/>
      </dsp:nvSpPr>
      <dsp:spPr>
        <a:xfrm>
          <a:off x="3318" y="43564"/>
          <a:ext cx="3235427" cy="91264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/>
            <a:t>The Gap</a:t>
          </a:r>
          <a:endParaRPr lang="en-US" sz="2000" kern="1200" dirty="0"/>
        </a:p>
      </dsp:txBody>
      <dsp:txXfrm>
        <a:off x="3318" y="43564"/>
        <a:ext cx="3235427" cy="912642"/>
      </dsp:txXfrm>
    </dsp:sp>
    <dsp:sp modelId="{C95E1773-943C-4F4C-A769-CB855DC3AF20}">
      <dsp:nvSpPr>
        <dsp:cNvPr id="0" name=""/>
        <dsp:cNvSpPr/>
      </dsp:nvSpPr>
      <dsp:spPr>
        <a:xfrm>
          <a:off x="3318" y="956206"/>
          <a:ext cx="3235427" cy="2858231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b="1" kern="1200" dirty="0"/>
            <a:t>40%</a:t>
          </a:r>
          <a:r>
            <a:rPr lang="en-GB" sz="2000" kern="1200" dirty="0"/>
            <a:t> Internet penetration vs. </a:t>
          </a:r>
          <a:r>
            <a:rPr lang="en-GB" sz="2000" b="1" kern="1200" dirty="0"/>
            <a:t>73%</a:t>
          </a:r>
          <a:r>
            <a:rPr lang="en-GB" sz="2000" kern="1200" dirty="0"/>
            <a:t> global average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b="1" kern="1200" dirty="0"/>
            <a:t>1%</a:t>
          </a:r>
          <a:r>
            <a:rPr lang="en-GB" sz="2000" kern="1200" dirty="0"/>
            <a:t> of global data centre capacity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b="1" kern="1200" dirty="0"/>
            <a:t>21 of 25</a:t>
          </a:r>
          <a:r>
            <a:rPr lang="en-GB" sz="2000" kern="1200" dirty="0"/>
            <a:t> least-connected countries are In Africa</a:t>
          </a:r>
          <a:endParaRPr lang="en-US" sz="2000" kern="1200" dirty="0"/>
        </a:p>
      </dsp:txBody>
      <dsp:txXfrm>
        <a:off x="3318" y="956206"/>
        <a:ext cx="3235427" cy="2858231"/>
      </dsp:txXfrm>
    </dsp:sp>
    <dsp:sp modelId="{E061512E-64E3-A141-9F12-A5E47A7E2C40}">
      <dsp:nvSpPr>
        <dsp:cNvPr id="0" name=""/>
        <dsp:cNvSpPr/>
      </dsp:nvSpPr>
      <dsp:spPr>
        <a:xfrm>
          <a:off x="3691705" y="43564"/>
          <a:ext cx="3235427" cy="91264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/>
            <a:t>The Investment Need:</a:t>
          </a:r>
          <a:br>
            <a:rPr lang="en-GB" sz="2000" kern="1200" dirty="0"/>
          </a:br>
          <a:r>
            <a:rPr lang="en-GB" sz="2000" b="1" i="1" kern="1200" dirty="0"/>
            <a:t>$100 Billion Needed For Universal Internet Access</a:t>
          </a:r>
          <a:endParaRPr lang="en-US" sz="2000" b="1" i="1" kern="1200" dirty="0"/>
        </a:p>
      </dsp:txBody>
      <dsp:txXfrm>
        <a:off x="3691705" y="43564"/>
        <a:ext cx="3235427" cy="912642"/>
      </dsp:txXfrm>
    </dsp:sp>
    <dsp:sp modelId="{87663219-FA32-6E42-8693-BE99AC9932DC}">
      <dsp:nvSpPr>
        <dsp:cNvPr id="0" name=""/>
        <dsp:cNvSpPr/>
      </dsp:nvSpPr>
      <dsp:spPr>
        <a:xfrm>
          <a:off x="3691705" y="956206"/>
          <a:ext cx="3235427" cy="2858231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b="1" kern="1200" dirty="0"/>
            <a:t>This Includes: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dirty="0"/>
            <a:t>250,000 new 4G base stations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dirty="0"/>
            <a:t>250,000 Km of fibre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dirty="0"/>
            <a:t>Migration To 5G</a:t>
          </a:r>
          <a:endParaRPr lang="en-US" sz="2000" kern="1200" dirty="0"/>
        </a:p>
      </dsp:txBody>
      <dsp:txXfrm>
        <a:off x="3691705" y="956206"/>
        <a:ext cx="3235427" cy="2858231"/>
      </dsp:txXfrm>
    </dsp:sp>
    <dsp:sp modelId="{0189D779-018A-AD49-A0B9-73230AF7C47E}">
      <dsp:nvSpPr>
        <dsp:cNvPr id="0" name=""/>
        <dsp:cNvSpPr/>
      </dsp:nvSpPr>
      <dsp:spPr>
        <a:xfrm>
          <a:off x="7380093" y="43564"/>
          <a:ext cx="3235427" cy="91264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/>
            <a:t>The Players</a:t>
          </a:r>
          <a:endParaRPr lang="en-US" sz="2000" kern="1200" dirty="0"/>
        </a:p>
      </dsp:txBody>
      <dsp:txXfrm>
        <a:off x="7380093" y="43564"/>
        <a:ext cx="3235427" cy="912642"/>
      </dsp:txXfrm>
    </dsp:sp>
    <dsp:sp modelId="{F9C5C2FA-CD3E-B14D-BD15-09CAE1F8346A}">
      <dsp:nvSpPr>
        <dsp:cNvPr id="0" name=""/>
        <dsp:cNvSpPr/>
      </dsp:nvSpPr>
      <dsp:spPr>
        <a:xfrm>
          <a:off x="7380093" y="956206"/>
          <a:ext cx="3235427" cy="2858231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dirty="0"/>
            <a:t>🌐 </a:t>
          </a:r>
          <a:r>
            <a:rPr lang="en-GB" sz="2000" b="1" kern="1200" dirty="0"/>
            <a:t>Meta:</a:t>
          </a:r>
          <a:r>
            <a:rPr lang="en-GB" sz="2000" kern="1200" dirty="0"/>
            <a:t> 2Africa &amp; Waterworth cables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dirty="0"/>
            <a:t>🔍 </a:t>
          </a:r>
          <a:r>
            <a:rPr lang="en-GB" sz="2000" b="1" kern="1200" dirty="0"/>
            <a:t>Google:</a:t>
          </a:r>
          <a:r>
            <a:rPr lang="en-GB" sz="2000" kern="1200" dirty="0"/>
            <a:t> Equiano cable, AI centres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dirty="0"/>
            <a:t>💻 </a:t>
          </a:r>
          <a:r>
            <a:rPr lang="en-GB" sz="2000" b="1" kern="1200" dirty="0"/>
            <a:t>Microsoft:</a:t>
          </a:r>
          <a:r>
            <a:rPr lang="en-GB" sz="2000" kern="1200" dirty="0"/>
            <a:t> Azure data centres, skilling programmes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000" kern="1200" dirty="0"/>
            <a:t>🇨🇳 </a:t>
          </a:r>
          <a:r>
            <a:rPr lang="en-GB" sz="2000" b="1" kern="1200" dirty="0"/>
            <a:t>Huawei:</a:t>
          </a:r>
          <a:r>
            <a:rPr lang="en-GB" sz="2000" kern="1200" dirty="0"/>
            <a:t> 50% of 3G, 70% of 4G networks</a:t>
          </a:r>
          <a:endParaRPr lang="en-US" sz="2000" kern="1200" dirty="0"/>
        </a:p>
      </dsp:txBody>
      <dsp:txXfrm>
        <a:off x="7380093" y="956206"/>
        <a:ext cx="3235427" cy="285823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FF3210-17EB-0A44-8004-B974EC6B5449}">
      <dsp:nvSpPr>
        <dsp:cNvPr id="0" name=""/>
        <dsp:cNvSpPr/>
      </dsp:nvSpPr>
      <dsp:spPr>
        <a:xfrm>
          <a:off x="3238" y="61648"/>
          <a:ext cx="3157728" cy="869659"/>
        </a:xfrm>
        <a:prstGeom prst="rect">
          <a:avLst/>
        </a:prstGeom>
        <a:solidFill>
          <a:schemeClr val="accent3">
            <a:lumMod val="60000"/>
            <a:lumOff val="4000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b="1" kern="1200" baseline="0" dirty="0">
              <a:latin typeface="Century Gothic" panose="020B0502020202020204" pitchFamily="34" charset="0"/>
            </a:rPr>
            <a:t>Key Components</a:t>
          </a:r>
          <a:endParaRPr lang="en-GB" sz="2400" kern="1200" dirty="0">
            <a:latin typeface="Century Gothic" panose="020B0502020202020204" pitchFamily="34" charset="0"/>
          </a:endParaRPr>
        </a:p>
      </dsp:txBody>
      <dsp:txXfrm>
        <a:off x="3238" y="61648"/>
        <a:ext cx="3157728" cy="869659"/>
      </dsp:txXfrm>
    </dsp:sp>
    <dsp:sp modelId="{D9458407-B916-9E48-B953-C73BA32702CF}">
      <dsp:nvSpPr>
        <dsp:cNvPr id="0" name=""/>
        <dsp:cNvSpPr/>
      </dsp:nvSpPr>
      <dsp:spPr>
        <a:xfrm>
          <a:off x="3238" y="931307"/>
          <a:ext cx="3157728" cy="287943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200" kern="1200" baseline="0" dirty="0"/>
            <a:t>Undersea cables</a:t>
          </a:r>
          <a:endParaRPr lang="en-GB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200" kern="1200" baseline="0" dirty="0"/>
            <a:t>Data centres</a:t>
          </a:r>
          <a:endParaRPr lang="en-GB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200" kern="1200" baseline="0" dirty="0"/>
            <a:t>Cloud infrastructure</a:t>
          </a:r>
          <a:endParaRPr lang="en-GB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200" kern="1200" baseline="0" dirty="0"/>
            <a:t>Digital identity systems</a:t>
          </a:r>
          <a:endParaRPr lang="en-GB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200" kern="1200" baseline="0" dirty="0"/>
            <a:t>Payment platforms</a:t>
          </a:r>
          <a:endParaRPr lang="en-GB" sz="2200" kern="1200" dirty="0"/>
        </a:p>
      </dsp:txBody>
      <dsp:txXfrm>
        <a:off x="3238" y="931307"/>
        <a:ext cx="3157728" cy="2879435"/>
      </dsp:txXfrm>
    </dsp:sp>
    <dsp:sp modelId="{94E5CC95-BC67-614D-AEA6-CF52D308FD63}">
      <dsp:nvSpPr>
        <dsp:cNvPr id="0" name=""/>
        <dsp:cNvSpPr/>
      </dsp:nvSpPr>
      <dsp:spPr>
        <a:xfrm>
          <a:off x="3603048" y="61648"/>
          <a:ext cx="3157728" cy="869659"/>
        </a:xfrm>
        <a:prstGeom prst="rect">
          <a:avLst/>
        </a:prstGeom>
        <a:solidFill>
          <a:schemeClr val="accent3">
            <a:lumMod val="60000"/>
            <a:lumOff val="4000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b="1" kern="1200" baseline="0" dirty="0">
              <a:latin typeface="Century Gothic" panose="020B0502020202020204" pitchFamily="34" charset="0"/>
            </a:rPr>
            <a:t>Sovereignty Concerns</a:t>
          </a:r>
          <a:endParaRPr lang="en-GB" sz="2400" kern="1200" dirty="0">
            <a:latin typeface="Century Gothic" panose="020B0502020202020204" pitchFamily="34" charset="0"/>
          </a:endParaRPr>
        </a:p>
      </dsp:txBody>
      <dsp:txXfrm>
        <a:off x="3603048" y="61648"/>
        <a:ext cx="3157728" cy="869659"/>
      </dsp:txXfrm>
    </dsp:sp>
    <dsp:sp modelId="{77CE0CA5-C09E-BA41-AAC7-2F8A2837018A}">
      <dsp:nvSpPr>
        <dsp:cNvPr id="0" name=""/>
        <dsp:cNvSpPr/>
      </dsp:nvSpPr>
      <dsp:spPr>
        <a:xfrm>
          <a:off x="3603048" y="931307"/>
          <a:ext cx="3157728" cy="287943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200" kern="1200" baseline="0" dirty="0"/>
            <a:t>Big Tech ownership of critical infrastructure</a:t>
          </a:r>
          <a:endParaRPr lang="en-GB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200" kern="1200" baseline="0" dirty="0"/>
            <a:t>Data localisation requirements</a:t>
          </a:r>
          <a:endParaRPr lang="en-GB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200" kern="1200" baseline="0" dirty="0"/>
            <a:t>AI governance and standards</a:t>
          </a:r>
          <a:endParaRPr lang="en-GB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200" kern="1200" baseline="0" dirty="0"/>
            <a:t>Cybersecurity vulnerabilities</a:t>
          </a:r>
          <a:endParaRPr lang="en-GB" sz="2200" kern="1200" dirty="0"/>
        </a:p>
      </dsp:txBody>
      <dsp:txXfrm>
        <a:off x="3603048" y="931307"/>
        <a:ext cx="3157728" cy="2879435"/>
      </dsp:txXfrm>
    </dsp:sp>
    <dsp:sp modelId="{581BB40F-7494-B74C-B0EB-7EDC8AB223BA}">
      <dsp:nvSpPr>
        <dsp:cNvPr id="0" name=""/>
        <dsp:cNvSpPr/>
      </dsp:nvSpPr>
      <dsp:spPr>
        <a:xfrm>
          <a:off x="7202859" y="61648"/>
          <a:ext cx="3157728" cy="869659"/>
        </a:xfrm>
        <a:prstGeom prst="rect">
          <a:avLst/>
        </a:prstGeom>
        <a:solidFill>
          <a:schemeClr val="accent3">
            <a:lumMod val="60000"/>
            <a:lumOff val="4000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b="1" kern="1200" baseline="0" dirty="0"/>
            <a:t>Example: Senegal's Digital Sovereignty</a:t>
          </a:r>
          <a:endParaRPr lang="en-GB" sz="2400" kern="1200" dirty="0"/>
        </a:p>
      </dsp:txBody>
      <dsp:txXfrm>
        <a:off x="7202859" y="61648"/>
        <a:ext cx="3157728" cy="869659"/>
      </dsp:txXfrm>
    </dsp:sp>
    <dsp:sp modelId="{6D3A68CC-39A0-0C40-A75E-5888B54452ED}">
      <dsp:nvSpPr>
        <dsp:cNvPr id="0" name=""/>
        <dsp:cNvSpPr/>
      </dsp:nvSpPr>
      <dsp:spPr>
        <a:xfrm>
          <a:off x="7202859" y="931307"/>
          <a:ext cx="3157728" cy="287943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200" kern="1200" baseline="0" dirty="0" err="1"/>
            <a:t>Diamniadio</a:t>
          </a:r>
          <a:r>
            <a:rPr lang="en-GB" sz="2200" kern="1200" baseline="0" dirty="0"/>
            <a:t> National Datacentre -  inaugurated 2021</a:t>
          </a:r>
          <a:endParaRPr lang="en-GB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200" kern="1200" baseline="0" dirty="0"/>
            <a:t>Mandated repatriation of all administrative data</a:t>
          </a:r>
          <a:endParaRPr lang="en-GB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200" i="1" kern="1200" baseline="0" dirty="0"/>
            <a:t>"Senegal must maintain absolute control over its own data assets"</a:t>
          </a:r>
          <a:endParaRPr lang="en-GB" sz="2200" kern="1200" dirty="0"/>
        </a:p>
      </dsp:txBody>
      <dsp:txXfrm>
        <a:off x="7202859" y="931307"/>
        <a:ext cx="3157728" cy="287943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30834A-DD8C-664B-9DA0-973CC2DADC96}">
      <dsp:nvSpPr>
        <dsp:cNvPr id="0" name=""/>
        <dsp:cNvSpPr/>
      </dsp:nvSpPr>
      <dsp:spPr>
        <a:xfrm>
          <a:off x="3238" y="14567"/>
          <a:ext cx="3157728" cy="489600"/>
        </a:xfrm>
        <a:prstGeom prst="rect">
          <a:avLst/>
        </a:prstGeom>
        <a:solidFill>
          <a:schemeClr val="accent3">
            <a:lumMod val="60000"/>
            <a:lumOff val="4000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baseline="0" dirty="0">
              <a:latin typeface="Century Gothic" panose="020B0502020202020204" pitchFamily="34" charset="0"/>
            </a:rPr>
            <a:t>National Strategy</a:t>
          </a:r>
          <a:endParaRPr lang="en-GB" sz="2000" kern="1200" dirty="0">
            <a:latin typeface="Century Gothic" panose="020B0502020202020204" pitchFamily="34" charset="0"/>
          </a:endParaRPr>
        </a:p>
      </dsp:txBody>
      <dsp:txXfrm>
        <a:off x="3238" y="14567"/>
        <a:ext cx="3157728" cy="489600"/>
      </dsp:txXfrm>
    </dsp:sp>
    <dsp:sp modelId="{CD7EE1BE-D8C8-3C49-B314-ADE6B90BB09C}">
      <dsp:nvSpPr>
        <dsp:cNvPr id="0" name=""/>
        <dsp:cNvSpPr/>
      </dsp:nvSpPr>
      <dsp:spPr>
        <a:xfrm>
          <a:off x="3238" y="504167"/>
          <a:ext cx="3157728" cy="304926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 baseline="0" dirty="0">
              <a:latin typeface="Century Gothic" panose="020B0502020202020204" pitchFamily="34" charset="0"/>
            </a:rPr>
            <a:t>Vision 2050 &amp; NST-1: Digital transformation central pillar</a:t>
          </a:r>
          <a:endParaRPr lang="en-GB" sz="1800" kern="1200" dirty="0">
            <a:latin typeface="Century Gothic" panose="020B050202020202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 baseline="0" dirty="0">
              <a:latin typeface="Century Gothic" panose="020B0502020202020204" pitchFamily="34" charset="0"/>
            </a:rPr>
            <a:t>SMART Rwanda Master Plan: knowledge-based economy</a:t>
          </a:r>
          <a:endParaRPr lang="en-GB" sz="1800" kern="1200" dirty="0">
            <a:latin typeface="Century Gothic" panose="020B050202020202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 baseline="0" dirty="0">
              <a:latin typeface="Century Gothic" panose="020B0502020202020204" pitchFamily="34" charset="0"/>
            </a:rPr>
            <a:t>Dedicated Ministry of ICT and Innovation</a:t>
          </a:r>
          <a:endParaRPr lang="en-GB" sz="1800" kern="1200" dirty="0">
            <a:latin typeface="Century Gothic" panose="020B0502020202020204" pitchFamily="34" charset="0"/>
          </a:endParaRPr>
        </a:p>
      </dsp:txBody>
      <dsp:txXfrm>
        <a:off x="3238" y="504167"/>
        <a:ext cx="3157728" cy="3049266"/>
      </dsp:txXfrm>
    </dsp:sp>
    <dsp:sp modelId="{42C89511-4B65-1748-9123-E18C62746EDA}">
      <dsp:nvSpPr>
        <dsp:cNvPr id="0" name=""/>
        <dsp:cNvSpPr/>
      </dsp:nvSpPr>
      <dsp:spPr>
        <a:xfrm>
          <a:off x="3603048" y="14567"/>
          <a:ext cx="3157728" cy="489600"/>
        </a:xfrm>
        <a:prstGeom prst="rect">
          <a:avLst/>
        </a:prstGeom>
        <a:solidFill>
          <a:schemeClr val="accent3">
            <a:lumMod val="60000"/>
            <a:lumOff val="4000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baseline="0" dirty="0">
              <a:latin typeface="Century Gothic" panose="020B0502020202020204" pitchFamily="34" charset="0"/>
            </a:rPr>
            <a:t>Key Achievements</a:t>
          </a:r>
          <a:r>
            <a:rPr lang="en-GB" sz="2000" kern="1200" baseline="0" dirty="0"/>
            <a:t>🇷🇼</a:t>
          </a:r>
          <a:endParaRPr lang="en-GB" sz="2000" kern="1200" dirty="0">
            <a:latin typeface="Century Gothic" panose="020B0502020202020204" pitchFamily="34" charset="0"/>
          </a:endParaRPr>
        </a:p>
      </dsp:txBody>
      <dsp:txXfrm>
        <a:off x="3603048" y="14567"/>
        <a:ext cx="3157728" cy="489600"/>
      </dsp:txXfrm>
    </dsp:sp>
    <dsp:sp modelId="{2628523F-953C-9F4C-9D1F-5F507298177D}">
      <dsp:nvSpPr>
        <dsp:cNvPr id="0" name=""/>
        <dsp:cNvSpPr/>
      </dsp:nvSpPr>
      <dsp:spPr>
        <a:xfrm>
          <a:off x="3603048" y="504167"/>
          <a:ext cx="3157728" cy="304926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GB" sz="1700" kern="1200" baseline="0" dirty="0">
              <a:latin typeface="Century Gothic" panose="020B0502020202020204" pitchFamily="34" charset="0"/>
            </a:rPr>
            <a:t>National Digital ID with near-universal coverage</a:t>
          </a:r>
          <a:endParaRPr lang="en-GB" sz="1700" kern="1200" dirty="0">
            <a:latin typeface="Century Gothic" panose="020B0502020202020204" pitchFamily="34" charset="0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GB" sz="1700" kern="1200" baseline="0" dirty="0" err="1">
              <a:latin typeface="Century Gothic" panose="020B0502020202020204" pitchFamily="34" charset="0"/>
            </a:rPr>
            <a:t>Irembo</a:t>
          </a:r>
          <a:r>
            <a:rPr lang="en-GB" sz="1700" kern="1200" baseline="0" dirty="0">
              <a:latin typeface="Century Gothic" panose="020B0502020202020204" pitchFamily="34" charset="0"/>
            </a:rPr>
            <a:t> Platform: 100+ e-government services</a:t>
          </a:r>
          <a:endParaRPr lang="en-GB" sz="1700" kern="1200" dirty="0">
            <a:latin typeface="Century Gothic" panose="020B0502020202020204" pitchFamily="34" charset="0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GB" sz="1700" kern="1200" baseline="0" dirty="0">
              <a:latin typeface="Century Gothic" panose="020B0502020202020204" pitchFamily="34" charset="0"/>
            </a:rPr>
            <a:t>Zipline: world's first national drone delivery service</a:t>
          </a:r>
          <a:endParaRPr lang="en-GB" sz="1700" kern="1200" dirty="0">
            <a:latin typeface="Century Gothic" panose="020B0502020202020204" pitchFamily="34" charset="0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GB" sz="1700" kern="1200" baseline="0" dirty="0">
              <a:latin typeface="Century Gothic" panose="020B0502020202020204" pitchFamily="34" charset="0"/>
            </a:rPr>
            <a:t>Google's first Africa AI research centre in Kigali</a:t>
          </a:r>
          <a:endParaRPr lang="en-GB" sz="1700" kern="1200" dirty="0">
            <a:latin typeface="Century Gothic" panose="020B0502020202020204" pitchFamily="34" charset="0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en-GB" sz="1700" kern="1200" baseline="0" dirty="0">
              <a:latin typeface="Century Gothic" panose="020B0502020202020204" pitchFamily="34" charset="0"/>
            </a:rPr>
            <a:t>Kigali Innovation City: $2 billion flagship project</a:t>
          </a:r>
          <a:endParaRPr lang="en-GB" sz="1700" kern="1200" dirty="0">
            <a:latin typeface="Century Gothic" panose="020B0502020202020204" pitchFamily="34" charset="0"/>
          </a:endParaRPr>
        </a:p>
      </dsp:txBody>
      <dsp:txXfrm>
        <a:off x="3603048" y="504167"/>
        <a:ext cx="3157728" cy="3049266"/>
      </dsp:txXfrm>
    </dsp:sp>
    <dsp:sp modelId="{5F53716A-A8F2-A149-B404-50084676D41A}">
      <dsp:nvSpPr>
        <dsp:cNvPr id="0" name=""/>
        <dsp:cNvSpPr/>
      </dsp:nvSpPr>
      <dsp:spPr>
        <a:xfrm>
          <a:off x="7202859" y="14567"/>
          <a:ext cx="3157728" cy="489600"/>
        </a:xfrm>
        <a:prstGeom prst="rect">
          <a:avLst/>
        </a:prstGeom>
        <a:solidFill>
          <a:schemeClr val="accent3">
            <a:lumMod val="60000"/>
            <a:lumOff val="4000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baseline="0" dirty="0">
              <a:latin typeface="Century Gothic" panose="020B0502020202020204" pitchFamily="34" charset="0"/>
            </a:rPr>
            <a:t>Policy Innovation</a:t>
          </a:r>
          <a:endParaRPr lang="en-GB" sz="2000" kern="1200" dirty="0">
            <a:latin typeface="Century Gothic" panose="020B0502020202020204" pitchFamily="34" charset="0"/>
          </a:endParaRPr>
        </a:p>
      </dsp:txBody>
      <dsp:txXfrm>
        <a:off x="7202859" y="14567"/>
        <a:ext cx="3157728" cy="489600"/>
      </dsp:txXfrm>
    </dsp:sp>
    <dsp:sp modelId="{6F204DC4-C6A7-7A4E-B6FB-58D69FDF23C0}">
      <dsp:nvSpPr>
        <dsp:cNvPr id="0" name=""/>
        <dsp:cNvSpPr/>
      </dsp:nvSpPr>
      <dsp:spPr>
        <a:xfrm>
          <a:off x="7202859" y="504167"/>
          <a:ext cx="3157728" cy="304926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 baseline="0" dirty="0">
              <a:latin typeface="Century Gothic" panose="020B0502020202020204" pitchFamily="34" charset="0"/>
            </a:rPr>
            <a:t>Rwanda Startup Act 2023: tax breaks, simplified visas, startup pathways</a:t>
          </a:r>
          <a:endParaRPr lang="en-GB" sz="1800" kern="1200" dirty="0">
            <a:latin typeface="Century Gothic" panose="020B0502020202020204" pitchFamily="34" charset="0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 baseline="0" dirty="0">
              <a:latin typeface="Century Gothic" panose="020B0502020202020204" pitchFamily="34" charset="0"/>
            </a:rPr>
            <a:t>English adopted as business language</a:t>
          </a:r>
          <a:endParaRPr lang="en-GB" sz="1800" kern="1200" dirty="0">
            <a:latin typeface="Century Gothic" panose="020B0502020202020204" pitchFamily="34" charset="0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kern="1200" baseline="0" dirty="0">
              <a:latin typeface="Century Gothic" panose="020B0502020202020204" pitchFamily="34" charset="0"/>
            </a:rPr>
            <a:t>Code in national curriculum</a:t>
          </a:r>
          <a:endParaRPr lang="en-GB" sz="1800" kern="1200" dirty="0">
            <a:latin typeface="Century Gothic" panose="020B0502020202020204" pitchFamily="34" charset="0"/>
          </a:endParaRPr>
        </a:p>
      </dsp:txBody>
      <dsp:txXfrm>
        <a:off x="7202859" y="504167"/>
        <a:ext cx="3157728" cy="304926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EA0CF7-FA11-DE4C-94D1-5121D156D837}">
      <dsp:nvSpPr>
        <dsp:cNvPr id="0" name=""/>
        <dsp:cNvSpPr/>
      </dsp:nvSpPr>
      <dsp:spPr>
        <a:xfrm>
          <a:off x="3238" y="24458"/>
          <a:ext cx="3157728" cy="1007103"/>
        </a:xfrm>
        <a:prstGeom prst="rect">
          <a:avLst/>
        </a:prstGeom>
        <a:solidFill>
          <a:schemeClr val="accent3">
            <a:lumMod val="60000"/>
            <a:lumOff val="4000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baseline="0" dirty="0">
              <a:latin typeface="Century Gothic" panose="020B0502020202020204" pitchFamily="34" charset="0"/>
            </a:rPr>
            <a:t>African Union's Digital Transformation Strategy (2020-2030)</a:t>
          </a:r>
          <a:endParaRPr lang="en-GB" sz="2000" kern="1200" dirty="0">
            <a:latin typeface="Century Gothic" panose="020B0502020202020204" pitchFamily="34" charset="0"/>
          </a:endParaRPr>
        </a:p>
      </dsp:txBody>
      <dsp:txXfrm>
        <a:off x="3238" y="24458"/>
        <a:ext cx="3157728" cy="1007103"/>
      </dsp:txXfrm>
    </dsp:sp>
    <dsp:sp modelId="{8CF4D6DC-50AE-4148-9E6D-C9594C3D730C}">
      <dsp:nvSpPr>
        <dsp:cNvPr id="0" name=""/>
        <dsp:cNvSpPr/>
      </dsp:nvSpPr>
      <dsp:spPr>
        <a:xfrm>
          <a:off x="3238" y="1031562"/>
          <a:ext cx="3157728" cy="281636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12" tIns="96012" rIns="128016" bIns="144018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en-GB" sz="1800" kern="1200" baseline="0" dirty="0">
              <a:latin typeface="Century Gothic" panose="020B0502020202020204" pitchFamily="34" charset="0"/>
            </a:rPr>
            <a:t>📍 Break down digital silos</a:t>
          </a:r>
          <a:endParaRPr lang="en-GB" sz="1800" kern="1200" dirty="0">
            <a:latin typeface="Century Gothic" panose="020B050202020202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en-GB" sz="1800" kern="1200" baseline="0" dirty="0">
              <a:latin typeface="Century Gothic" panose="020B0502020202020204" pitchFamily="34" charset="0"/>
            </a:rPr>
            <a:t>📍 Build local data processing capacity</a:t>
          </a:r>
          <a:endParaRPr lang="en-GB" sz="1800" kern="1200" dirty="0">
            <a:latin typeface="Century Gothic" panose="020B050202020202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en-GB" sz="1800" kern="1200" baseline="0" dirty="0">
              <a:latin typeface="Century Gothic" panose="020B0502020202020204" pitchFamily="34" charset="0"/>
            </a:rPr>
            <a:t>📍 Digitally transform entire economy</a:t>
          </a:r>
          <a:endParaRPr lang="en-GB" sz="1800" kern="1200" dirty="0">
            <a:latin typeface="Century Gothic" panose="020B050202020202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en-GB" sz="1800" kern="1200" baseline="0" dirty="0">
              <a:latin typeface="Century Gothic" panose="020B0502020202020204" pitchFamily="34" charset="0"/>
            </a:rPr>
            <a:t>📍 Ensure universal access By 2030</a:t>
          </a:r>
          <a:endParaRPr lang="en-GB" sz="1800" kern="1200" dirty="0">
            <a:latin typeface="Century Gothic" panose="020B0502020202020204" pitchFamily="34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en-GB" sz="1800" kern="1200" baseline="0" dirty="0">
              <a:latin typeface="Century Gothic" panose="020B0502020202020204" pitchFamily="34" charset="0"/>
            </a:rPr>
            <a:t>📍 Cultivate home-grown talent</a:t>
          </a:r>
          <a:endParaRPr lang="en-GB" sz="1800" kern="1200" dirty="0">
            <a:latin typeface="Century Gothic" panose="020B0502020202020204" pitchFamily="34" charset="0"/>
          </a:endParaRPr>
        </a:p>
      </dsp:txBody>
      <dsp:txXfrm>
        <a:off x="3238" y="1031562"/>
        <a:ext cx="3157728" cy="2816369"/>
      </dsp:txXfrm>
    </dsp:sp>
    <dsp:sp modelId="{2DCE4865-34EB-0F4F-879E-BB2B321D469E}">
      <dsp:nvSpPr>
        <dsp:cNvPr id="0" name=""/>
        <dsp:cNvSpPr/>
      </dsp:nvSpPr>
      <dsp:spPr>
        <a:xfrm>
          <a:off x="3603048" y="24458"/>
          <a:ext cx="3157728" cy="1007103"/>
        </a:xfrm>
        <a:prstGeom prst="rect">
          <a:avLst/>
        </a:prstGeom>
        <a:solidFill>
          <a:schemeClr val="accent3">
            <a:lumMod val="60000"/>
            <a:lumOff val="4000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baseline="0" dirty="0">
              <a:latin typeface="Century Gothic" panose="020B0502020202020204" pitchFamily="34" charset="0"/>
            </a:rPr>
            <a:t>AU/AfCFTA Legal Instruments</a:t>
          </a:r>
          <a:endParaRPr lang="en-GB" sz="1700" kern="1200" dirty="0"/>
        </a:p>
      </dsp:txBody>
      <dsp:txXfrm>
        <a:off x="3603048" y="24458"/>
        <a:ext cx="3157728" cy="1007103"/>
      </dsp:txXfrm>
    </dsp:sp>
    <dsp:sp modelId="{0DFD4EF4-E9CC-9E41-94F5-2E53AC1EBCAA}">
      <dsp:nvSpPr>
        <dsp:cNvPr id="0" name=""/>
        <dsp:cNvSpPr/>
      </dsp:nvSpPr>
      <dsp:spPr>
        <a:xfrm>
          <a:off x="3603048" y="1031562"/>
          <a:ext cx="3157728" cy="281636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just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en-GB" sz="1700" kern="1200" baseline="0" dirty="0"/>
            <a:t>📜 </a:t>
          </a:r>
          <a:r>
            <a:rPr lang="en-GB" sz="1800" kern="1200" baseline="0" dirty="0">
              <a:latin typeface="Century Gothic" panose="020B0502020202020204" pitchFamily="34" charset="0"/>
            </a:rPr>
            <a:t>Protocol on Digital Trade (Signed Feb 2024)</a:t>
          </a:r>
          <a:endParaRPr lang="en-GB" sz="1800" kern="1200" dirty="0">
            <a:latin typeface="Century Gothic" panose="020B0502020202020204" pitchFamily="34" charset="0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en-GB" sz="1800" kern="1200" baseline="0" dirty="0">
              <a:latin typeface="Century Gothic" panose="020B0502020202020204" pitchFamily="34" charset="0"/>
            </a:rPr>
            <a:t>📜 Protocol on Trade In Services</a:t>
          </a:r>
          <a:endParaRPr lang="en-GB" sz="1800" kern="1200" dirty="0">
            <a:latin typeface="Century Gothic" panose="020B0502020202020204" pitchFamily="34" charset="0"/>
          </a:endParaRPr>
        </a:p>
        <a:p>
          <a:pPr marL="171450" lvl="1" indent="-171450" algn="just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en-GB" sz="1800" kern="1200" baseline="0" dirty="0">
              <a:latin typeface="Century Gothic" panose="020B0502020202020204" pitchFamily="34" charset="0"/>
            </a:rPr>
            <a:t>📜 Malabo Convention on Cyber Security &amp; Data Protection</a:t>
          </a:r>
          <a:endParaRPr lang="en-GB" sz="1800" kern="1200" dirty="0">
            <a:latin typeface="Century Gothic" panose="020B0502020202020204" pitchFamily="34" charset="0"/>
          </a:endParaRPr>
        </a:p>
      </dsp:txBody>
      <dsp:txXfrm>
        <a:off x="3603048" y="1031562"/>
        <a:ext cx="3157728" cy="2816369"/>
      </dsp:txXfrm>
    </dsp:sp>
    <dsp:sp modelId="{A6E1EAEE-FD57-284B-BADA-7B8B7A6CE31B}">
      <dsp:nvSpPr>
        <dsp:cNvPr id="0" name=""/>
        <dsp:cNvSpPr/>
      </dsp:nvSpPr>
      <dsp:spPr>
        <a:xfrm>
          <a:off x="7202859" y="24458"/>
          <a:ext cx="3157728" cy="1007103"/>
        </a:xfrm>
        <a:prstGeom prst="rect">
          <a:avLst/>
        </a:prstGeom>
        <a:solidFill>
          <a:schemeClr val="accent3">
            <a:lumMod val="60000"/>
            <a:lumOff val="4000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baseline="0" dirty="0">
              <a:latin typeface="Century Gothic" panose="020B0502020202020204" pitchFamily="34" charset="0"/>
            </a:rPr>
            <a:t>The Goal</a:t>
          </a:r>
          <a:endParaRPr lang="en-GB" sz="2000" kern="1200" dirty="0">
            <a:latin typeface="Century Gothic" panose="020B0502020202020204" pitchFamily="34" charset="0"/>
          </a:endParaRPr>
        </a:p>
      </dsp:txBody>
      <dsp:txXfrm>
        <a:off x="7202859" y="24458"/>
        <a:ext cx="3157728" cy="1007103"/>
      </dsp:txXfrm>
    </dsp:sp>
    <dsp:sp modelId="{26C2C083-3DA1-0748-9C53-16D29341D4C6}">
      <dsp:nvSpPr>
        <dsp:cNvPr id="0" name=""/>
        <dsp:cNvSpPr/>
      </dsp:nvSpPr>
      <dsp:spPr>
        <a:xfrm>
          <a:off x="7202859" y="1031562"/>
          <a:ext cx="3157728" cy="281636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None/>
          </a:pPr>
          <a:r>
            <a:rPr lang="en-GB" sz="2000" i="1" kern="1200" baseline="0" dirty="0">
              <a:latin typeface="Century Gothic" panose="020B0502020202020204" pitchFamily="34" charset="0"/>
            </a:rPr>
            <a:t>"Producer and exporter of digital solutions, not just a consumer and data source."</a:t>
          </a:r>
          <a:endParaRPr lang="en-GB" sz="2000" kern="1200" dirty="0">
            <a:latin typeface="Century Gothic" panose="020B0502020202020204" pitchFamily="34" charset="0"/>
          </a:endParaRPr>
        </a:p>
      </dsp:txBody>
      <dsp:txXfrm>
        <a:off x="7202859" y="1031562"/>
        <a:ext cx="3157728" cy="28163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04D75-2221-B34A-963B-97DEC278943A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B234D-F398-E14A-B088-F7AFBEB2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5425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04D75-2221-B34A-963B-97DEC278943A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B234D-F398-E14A-B088-F7AFBEB2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2070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04D75-2221-B34A-963B-97DEC278943A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B234D-F398-E14A-B088-F7AFBEB2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585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04D75-2221-B34A-963B-97DEC278943A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B234D-F398-E14A-B088-F7AFBEB23BB9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9183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04D75-2221-B34A-963B-97DEC278943A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B234D-F398-E14A-B088-F7AFBEB2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12487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04D75-2221-B34A-963B-97DEC278943A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B234D-F398-E14A-B088-F7AFBEB2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27272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04D75-2221-B34A-963B-97DEC278943A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B234D-F398-E14A-B088-F7AFBEB2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72010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04D75-2221-B34A-963B-97DEC278943A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B234D-F398-E14A-B088-F7AFBEB2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29569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04D75-2221-B34A-963B-97DEC278943A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B234D-F398-E14A-B088-F7AFBEB2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2418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04D75-2221-B34A-963B-97DEC278943A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B234D-F398-E14A-B088-F7AFBEB2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7805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04D75-2221-B34A-963B-97DEC278943A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B234D-F398-E14A-B088-F7AFBEB2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8081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04D75-2221-B34A-963B-97DEC278943A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B234D-F398-E14A-B088-F7AFBEB2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3606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04D75-2221-B34A-963B-97DEC278943A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B234D-F398-E14A-B088-F7AFBEB2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9406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04D75-2221-B34A-963B-97DEC278943A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B234D-F398-E14A-B088-F7AFBEB2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6396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04D75-2221-B34A-963B-97DEC278943A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B234D-F398-E14A-B088-F7AFBEB2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5496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04D75-2221-B34A-963B-97DEC278943A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B234D-F398-E14A-B088-F7AFBEB2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5878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04D75-2221-B34A-963B-97DEC278943A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B234D-F398-E14A-B088-F7AFBEB2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614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EB04D75-2221-B34A-963B-97DEC278943A}" type="datetimeFigureOut">
              <a:rPr lang="en-GB" smtClean="0"/>
              <a:t>06/07/2026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91B234D-F398-E14A-B088-F7AFBEB2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9212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KirimaVK@icloud.com" TargetMode="External"/><Relationship Id="rId2" Type="http://schemas.openxmlformats.org/officeDocument/2006/relationships/hyperlink" Target="mailto:Clau.chay@gmail.com" TargetMode="Externa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BAF49-4953-5D11-8984-CA6E82DEAA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5252" y="536713"/>
            <a:ext cx="10992678" cy="2713383"/>
          </a:xfrm>
        </p:spPr>
        <p:txBody>
          <a:bodyPr>
            <a:normAutofit/>
          </a:bodyPr>
          <a:lstStyle/>
          <a:p>
            <a:r>
              <a:rPr lang="en-GB" b="1" dirty="0">
                <a:latin typeface="Century Gothic" panose="020B0502020202020204" pitchFamily="34" charset="0"/>
              </a:rPr>
              <a:t>Digital Highways &amp; Power Games</a:t>
            </a:r>
            <a:br>
              <a:rPr lang="en-GB" b="1" dirty="0">
                <a:latin typeface="Century Gothic" panose="020B0502020202020204" pitchFamily="34" charset="0"/>
              </a:rPr>
            </a:br>
            <a:r>
              <a:rPr lang="en-GB" sz="4000" i="1" cap="none" dirty="0">
                <a:latin typeface="Century Gothic" panose="020B0502020202020204" pitchFamily="34" charset="0"/>
              </a:rPr>
              <a:t>How Africa's Tech Surge and Geopolitical Chess Might Shape its Global Economic Future</a:t>
            </a:r>
            <a:endParaRPr lang="en-GB" sz="4000" dirty="0">
              <a:latin typeface="Century Gothic" panose="020B0502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A0DE9E-1003-BEBF-80F3-5897E8DB35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49896" y="3250097"/>
            <a:ext cx="8791092" cy="3349486"/>
          </a:xfrm>
        </p:spPr>
        <p:txBody>
          <a:bodyPr>
            <a:normAutofit fontScale="47500" lnSpcReduction="20000"/>
          </a:bodyPr>
          <a:lstStyle/>
          <a:p>
            <a:br>
              <a:rPr lang="en-GB" dirty="0"/>
            </a:br>
            <a:endParaRPr lang="en-GB" dirty="0"/>
          </a:p>
          <a:p>
            <a:r>
              <a:rPr lang="en-GB" dirty="0"/>
              <a:t> </a:t>
            </a:r>
            <a:r>
              <a:rPr lang="en-GB" sz="6200" b="1" i="1" cap="none" dirty="0">
                <a:latin typeface="Century Gothic" panose="020B0502020202020204" pitchFamily="34" charset="0"/>
              </a:rPr>
              <a:t>CUTS Geoeconomic Series Project “Global Strategies In The Age Of Geoeconomics” (G-SAGE) </a:t>
            </a:r>
          </a:p>
          <a:p>
            <a:r>
              <a:rPr lang="en-GB" sz="6200" b="1" i="1" cap="none" dirty="0">
                <a:latin typeface="Century Gothic" panose="020B0502020202020204" pitchFamily="34" charset="0"/>
              </a:rPr>
              <a:t>3</a:t>
            </a:r>
            <a:r>
              <a:rPr lang="en-GB" sz="6200" b="1" i="1" cap="none" baseline="30000" dirty="0">
                <a:latin typeface="Century Gothic" panose="020B0502020202020204" pitchFamily="34" charset="0"/>
              </a:rPr>
              <a:t>rd</a:t>
            </a:r>
            <a:r>
              <a:rPr lang="en-GB" sz="6200" b="1" i="1" cap="none" dirty="0">
                <a:latin typeface="Century Gothic" panose="020B0502020202020204" pitchFamily="34" charset="0"/>
              </a:rPr>
              <a:t> Webinar - 7</a:t>
            </a:r>
            <a:r>
              <a:rPr lang="en-GB" sz="6200" b="1" i="1" cap="none" baseline="30000" dirty="0">
                <a:latin typeface="Century Gothic" panose="020B0502020202020204" pitchFamily="34" charset="0"/>
              </a:rPr>
              <a:t>th</a:t>
            </a:r>
            <a:r>
              <a:rPr lang="en-GB" sz="6200" b="1" i="1" cap="none" dirty="0">
                <a:latin typeface="Century Gothic" panose="020B0502020202020204" pitchFamily="34" charset="0"/>
              </a:rPr>
              <a:t> July 2026</a:t>
            </a:r>
          </a:p>
          <a:p>
            <a:r>
              <a:rPr lang="en-GB" sz="6000" b="1" cap="none" dirty="0">
                <a:latin typeface="Cambria Math" panose="02040503050406030204" pitchFamily="18" charset="0"/>
                <a:ea typeface="Cambria Math" panose="02040503050406030204" pitchFamily="18" charset="0"/>
              </a:rPr>
              <a:t>Beatrice Chaytor And Victor Kirima</a:t>
            </a:r>
            <a:r>
              <a:rPr lang="en-GB" sz="6000" dirty="0"/>
              <a:t>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34190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51ECE-3F88-42B1-EA19-547A8BB08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GB" b="1" dirty="0"/>
            </a:br>
            <a:r>
              <a:rPr lang="en-GB" b="1" cap="none" dirty="0">
                <a:latin typeface="Century Gothic" panose="020B0502020202020204" pitchFamily="34" charset="0"/>
              </a:rPr>
              <a:t>Rwanda: A  Blueprint For Digital Governance</a:t>
            </a:r>
            <a:endParaRPr lang="en-GB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F94C046-E7E6-E48F-211C-D81031571F7F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871702262"/>
              </p:ext>
            </p:extLst>
          </p:nvPr>
        </p:nvGraphicFramePr>
        <p:xfrm>
          <a:off x="913774" y="2671482"/>
          <a:ext cx="10363826" cy="35680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9758A479-54AF-5D23-26DB-DECAD329648C}"/>
              </a:ext>
            </a:extLst>
          </p:cNvPr>
          <p:cNvSpPr txBox="1"/>
          <p:nvPr/>
        </p:nvSpPr>
        <p:spPr>
          <a:xfrm>
            <a:off x="1775011" y="2166088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b="1" i="1" dirty="0">
                <a:solidFill>
                  <a:srgbClr val="0F1115"/>
                </a:solidFill>
                <a:effectLst/>
                <a:latin typeface="Century Gothic" panose="020B0502020202020204" pitchFamily="34" charset="0"/>
              </a:rPr>
              <a:t>The Silicon Savannah Model</a:t>
            </a:r>
            <a:endParaRPr lang="en-GB" sz="2800" i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55589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>
            <a:extLst>
              <a:ext uri="{FF2B5EF4-FFF2-40B4-BE49-F238E27FC236}">
                <a16:creationId xmlns:a16="http://schemas.microsoft.com/office/drawing/2014/main" id="{25496B42-CC46-4183-B481-887CD3E8C7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2758CE0-F916-4DCE-88D1-71430BE44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7E2BA2D5-46A3-46C0-98C9-A072D543B3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3573895B-DA42-4260-AE1E-182BA41232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4DE7EE5-9A7A-9E7F-A5F4-85CCA8ECE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H="1">
            <a:off x="251012" y="957486"/>
            <a:ext cx="4141693" cy="3345573"/>
          </a:xfr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 b="1" cap="none" dirty="0">
                <a:latin typeface="Century Gothic" panose="020B0502020202020204" pitchFamily="34" charset="0"/>
              </a:rPr>
              <a:t>Challenges &amp; Risks</a:t>
            </a:r>
            <a:br>
              <a:rPr lang="en-US" sz="4800" b="1" dirty="0"/>
            </a:br>
            <a:endParaRPr lang="en-US" sz="48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CAAE975-C8B6-A90D-2745-6527172EDBEE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560064270"/>
              </p:ext>
            </p:extLst>
          </p:nvPr>
        </p:nvGraphicFramePr>
        <p:xfrm>
          <a:off x="4894726" y="770966"/>
          <a:ext cx="6902826" cy="5890236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3277356">
                  <a:extLst>
                    <a:ext uri="{9D8B030D-6E8A-4147-A177-3AD203B41FA5}">
                      <a16:colId xmlns:a16="http://schemas.microsoft.com/office/drawing/2014/main" val="543602673"/>
                    </a:ext>
                  </a:extLst>
                </a:gridCol>
                <a:gridCol w="3625470">
                  <a:extLst>
                    <a:ext uri="{9D8B030D-6E8A-4147-A177-3AD203B41FA5}">
                      <a16:colId xmlns:a16="http://schemas.microsoft.com/office/drawing/2014/main" val="2198216702"/>
                    </a:ext>
                  </a:extLst>
                </a:gridCol>
              </a:tblGrid>
              <a:tr h="622434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GB" sz="2000" b="1" cap="none" spc="150" dirty="0">
                          <a:solidFill>
                            <a:schemeClr val="lt1"/>
                          </a:solidFill>
                          <a:effectLst/>
                          <a:latin typeface="Century Gothic" panose="020B0502020202020204" pitchFamily="34" charset="0"/>
                        </a:rPr>
                        <a:t>Challenge</a:t>
                      </a:r>
                    </a:p>
                  </a:txBody>
                  <a:tcPr marL="159474" marR="159474" marT="159474" marB="15947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GB" sz="2000" b="1" cap="none" spc="150" dirty="0">
                          <a:solidFill>
                            <a:schemeClr val="lt1"/>
                          </a:solidFill>
                          <a:effectLst/>
                          <a:latin typeface="Century Gothic" panose="020B0502020202020204" pitchFamily="34" charset="0"/>
                        </a:rPr>
                        <a:t>Risk</a:t>
                      </a:r>
                    </a:p>
                  </a:txBody>
                  <a:tcPr marL="159474" marR="159474" marT="159474" marB="159474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1399298"/>
                  </a:ext>
                </a:extLst>
              </a:tr>
              <a:tr h="83705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 cap="none" spc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The Digital Divide</a:t>
                      </a:r>
                      <a:endParaRPr lang="en-GB" sz="2000" cap="none" spc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59474" marR="159474" marT="159474" marB="15947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cap="none" spc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Urban-rural gap; gender inequality</a:t>
                      </a:r>
                    </a:p>
                  </a:txBody>
                  <a:tcPr marL="159474" marR="159474" marT="159474" marB="15947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1397611"/>
                  </a:ext>
                </a:extLst>
              </a:tr>
              <a:tr h="83705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 cap="none" spc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Financing</a:t>
                      </a:r>
                      <a:endParaRPr lang="en-GB" sz="2000" cap="none" spc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59474" marR="159474" marT="159474" marB="15947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cap="none" spc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$100B+ need, debt vulnerability</a:t>
                      </a:r>
                    </a:p>
                  </a:txBody>
                  <a:tcPr marL="159474" marR="159474" marT="159474" marB="15947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7677901"/>
                  </a:ext>
                </a:extLst>
              </a:tr>
              <a:tr h="83705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 cap="none" spc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Regulatory Fragmentation</a:t>
                      </a:r>
                      <a:endParaRPr lang="en-GB" sz="2000" cap="none" spc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59474" marR="159474" marT="159474" marB="15947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cap="none" spc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54 countries, varied laws</a:t>
                      </a:r>
                    </a:p>
                  </a:txBody>
                  <a:tcPr marL="159474" marR="159474" marT="159474" marB="15947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4779192"/>
                  </a:ext>
                </a:extLst>
              </a:tr>
              <a:tr h="83705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 cap="none" spc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Cybersecurity</a:t>
                      </a:r>
                      <a:endParaRPr lang="en-GB" sz="2000" cap="none" spc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59474" marR="159474" marT="159474" marB="15947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cap="none" spc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2025: Africa now central target</a:t>
                      </a:r>
                    </a:p>
                  </a:txBody>
                  <a:tcPr marL="159474" marR="159474" marT="159474" marB="15947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851938"/>
                  </a:ext>
                </a:extLst>
              </a:tr>
              <a:tr h="83705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 cap="none" spc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Misinformation</a:t>
                      </a:r>
                      <a:endParaRPr lang="en-GB" sz="2000" cap="none" spc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59474" marR="159474" marT="159474" marB="15947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cap="none" spc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FIMI threats to democratic processes</a:t>
                      </a:r>
                    </a:p>
                  </a:txBody>
                  <a:tcPr marL="159474" marR="159474" marT="159474" marB="15947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5956931"/>
                  </a:ext>
                </a:extLst>
              </a:tr>
              <a:tr h="57113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b="1" cap="none" spc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Job Displacement</a:t>
                      </a:r>
                      <a:endParaRPr lang="en-GB" sz="2000" cap="none" spc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59474" marR="159474" marT="159474" marB="15947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000" cap="none" spc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Automation anxiety</a:t>
                      </a:r>
                    </a:p>
                  </a:txBody>
                  <a:tcPr marL="159474" marR="159474" marT="159474" marB="159474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rgbClr val="000000">
                        <a:alpha val="7843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876065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24763EA-C350-574D-3E35-7230EE9E623C}"/>
              </a:ext>
            </a:extLst>
          </p:cNvPr>
          <p:cNvSpPr txBox="1"/>
          <p:nvPr/>
        </p:nvSpPr>
        <p:spPr>
          <a:xfrm>
            <a:off x="-3" y="4475583"/>
            <a:ext cx="4643717" cy="2215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l">
              <a:spcBef>
                <a:spcPts val="1200"/>
              </a:spcBef>
              <a:spcAft>
                <a:spcPts val="1200"/>
              </a:spcAft>
              <a:buNone/>
            </a:pPr>
            <a:endParaRPr lang="en-GB" sz="1800" b="0" i="0" dirty="0">
              <a:solidFill>
                <a:srgbClr val="0F1115"/>
              </a:solidFill>
              <a:effectLst/>
              <a:latin typeface="quote-cjk-patch"/>
            </a:endParaRPr>
          </a:p>
          <a:p>
            <a:pPr marL="0" marR="0" indent="0" algn="l">
              <a:spcBef>
                <a:spcPts val="1200"/>
              </a:spcBef>
              <a:buNone/>
            </a:pPr>
            <a:r>
              <a:rPr lang="en-GB" sz="1800" b="0" i="1" dirty="0">
                <a:solidFill>
                  <a:srgbClr val="0F1115"/>
                </a:solidFill>
                <a:effectLst/>
                <a:latin typeface="quote-cjk-patch"/>
              </a:rPr>
              <a:t>"</a:t>
            </a:r>
            <a:r>
              <a:rPr lang="en-GB" sz="1800" b="0" i="1" dirty="0">
                <a:solidFill>
                  <a:srgbClr val="0F1115"/>
                </a:solidFill>
                <a:effectLst/>
                <a:latin typeface="Century Gothic" panose="020B0502020202020204" pitchFamily="34" charset="0"/>
              </a:rPr>
              <a:t>Africa is no longer on the periphery of global cyber operations but at the heart of them.”</a:t>
            </a:r>
          </a:p>
          <a:p>
            <a:pPr marL="0" marR="0" indent="0" algn="l">
              <a:spcBef>
                <a:spcPts val="1200"/>
              </a:spcBef>
              <a:buNone/>
            </a:pPr>
            <a:br>
              <a:rPr lang="en-GB" sz="1800" b="0" i="0" dirty="0">
                <a:solidFill>
                  <a:srgbClr val="0F1115"/>
                </a:solidFill>
                <a:effectLst/>
                <a:latin typeface="Century Gothic" panose="020B0502020202020204" pitchFamily="34" charset="0"/>
              </a:rPr>
            </a:br>
            <a:r>
              <a:rPr lang="en-GB" sz="1800" b="1" i="0" dirty="0">
                <a:solidFill>
                  <a:srgbClr val="0F1115"/>
                </a:solidFill>
                <a:effectLst/>
                <a:latin typeface="Century Gothic" panose="020B0502020202020204" pitchFamily="34" charset="0"/>
              </a:rPr>
              <a:t>2025 State of Cyber Security Report</a:t>
            </a:r>
          </a:p>
        </p:txBody>
      </p:sp>
    </p:spTree>
    <p:extLst>
      <p:ext uri="{BB962C8B-B14F-4D97-AF65-F5344CB8AC3E}">
        <p14:creationId xmlns:p14="http://schemas.microsoft.com/office/powerpoint/2010/main" val="1663485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CF9EF-BAD7-64CA-255E-5829E5423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1" cap="none" dirty="0">
                <a:latin typeface="Century Gothic" panose="020B0502020202020204" pitchFamily="34" charset="0"/>
              </a:rPr>
              <a:t>Continental Policy Responses</a:t>
            </a:r>
            <a:br>
              <a:rPr lang="en-GB" b="1" dirty="0"/>
            </a:br>
            <a:endParaRPr lang="en-GB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BA33C4B-D88F-B016-77B6-EE3A55FA677A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033975970"/>
              </p:ext>
            </p:extLst>
          </p:nvPr>
        </p:nvGraphicFramePr>
        <p:xfrm>
          <a:off x="913774" y="2367092"/>
          <a:ext cx="10363826" cy="38723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131240A4-37CC-E9B3-EAA8-5E6ECB5FBFB6}"/>
              </a:ext>
            </a:extLst>
          </p:cNvPr>
          <p:cNvSpPr txBox="1"/>
          <p:nvPr/>
        </p:nvSpPr>
        <p:spPr>
          <a:xfrm>
            <a:off x="2187387" y="1861948"/>
            <a:ext cx="808616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b="1" i="1" dirty="0">
                <a:solidFill>
                  <a:srgbClr val="0F1115"/>
                </a:solidFill>
                <a:effectLst/>
                <a:latin typeface="Century Gothic" panose="020B0502020202020204" pitchFamily="34" charset="0"/>
              </a:rPr>
              <a:t>The AfCFTA &amp; Digital Transformation Strategy</a:t>
            </a:r>
            <a:endParaRPr lang="en-GB" sz="2800" i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7408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14CE9E-82C0-5859-E50B-4C2780EBB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618517"/>
            <a:ext cx="10632767" cy="1084777"/>
          </a:xfrm>
        </p:spPr>
        <p:txBody>
          <a:bodyPr>
            <a:noAutofit/>
          </a:bodyPr>
          <a:lstStyle/>
          <a:p>
            <a:r>
              <a:rPr lang="en-GB" sz="4000" b="1" cap="none" dirty="0">
                <a:latin typeface="Century Gothic" panose="020B0502020202020204" pitchFamily="34" charset="0"/>
              </a:rPr>
              <a:t>Key Recommendations &amp; Conclusion</a:t>
            </a:r>
            <a:br>
              <a:rPr lang="en-GB" sz="4000" b="1" dirty="0">
                <a:latin typeface="Century Gothic" panose="020B0502020202020204" pitchFamily="34" charset="0"/>
              </a:rPr>
            </a:br>
            <a:endParaRPr lang="en-GB" sz="4000" dirty="0">
              <a:latin typeface="Century Gothic" panose="020B0502020202020204" pitchFamily="34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73A4FAC-C145-EDBD-2141-22BFAD452F93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69661282"/>
              </p:ext>
            </p:extLst>
          </p:nvPr>
        </p:nvGraphicFramePr>
        <p:xfrm>
          <a:off x="987051" y="2065149"/>
          <a:ext cx="10217899" cy="3112015"/>
        </p:xfrm>
        <a:graphic>
          <a:graphicData uri="http://schemas.openxmlformats.org/drawingml/2006/table">
            <a:tbl>
              <a:tblPr firstRow="1" bandRow="1">
                <a:solidFill>
                  <a:schemeClr val="bg1">
                    <a:lumMod val="95000"/>
                  </a:schemeClr>
                </a:solidFill>
              </a:tblPr>
              <a:tblGrid>
                <a:gridCol w="5031518">
                  <a:extLst>
                    <a:ext uri="{9D8B030D-6E8A-4147-A177-3AD203B41FA5}">
                      <a16:colId xmlns:a16="http://schemas.microsoft.com/office/drawing/2014/main" val="556225503"/>
                    </a:ext>
                  </a:extLst>
                </a:gridCol>
                <a:gridCol w="5186381">
                  <a:extLst>
                    <a:ext uri="{9D8B030D-6E8A-4147-A177-3AD203B41FA5}">
                      <a16:colId xmlns:a16="http://schemas.microsoft.com/office/drawing/2014/main" val="3100647448"/>
                    </a:ext>
                  </a:extLst>
                </a:gridCol>
              </a:tblGrid>
              <a:tr h="643900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GB" sz="2300" b="1" i="0" cap="none" spc="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Recommendation</a:t>
                      </a:r>
                    </a:p>
                  </a:txBody>
                  <a:tcPr marL="132418" marR="220697" marT="132418" marB="137936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GB" sz="2300" b="1" i="0" cap="none" spc="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</a:rPr>
                        <a:t>Action</a:t>
                      </a:r>
                    </a:p>
                  </a:txBody>
                  <a:tcPr marL="220697" marR="220697" marT="132418" marB="137936" anchor="ctr">
                    <a:lnL w="12700" cmpd="sng">
                      <a:noFill/>
                    </a:lnL>
                    <a:lnR w="12700" cmpd="sng">
                      <a:noFill/>
                    </a:lnR>
                    <a:lnT w="19050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2886510"/>
                  </a:ext>
                </a:extLst>
              </a:tr>
              <a:tr h="559867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GB" sz="1700" b="1" i="0" cap="none" spc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1. Implement AfCFTA</a:t>
                      </a:r>
                      <a:endParaRPr lang="en-GB" sz="1700" b="0" i="0" cap="none" spc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2418" marR="220697" marT="132418" marB="13793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GB" sz="1700" b="0" i="0" cap="none" spc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Establish policies, laws, and infrastructure</a:t>
                      </a:r>
                    </a:p>
                  </a:txBody>
                  <a:tcPr marL="220697" marR="132418" marT="132418" marB="13793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5145120"/>
                  </a:ext>
                </a:extLst>
              </a:tr>
              <a:tr h="559867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GB" sz="1700" b="1" i="0" cap="none" spc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2. Address Debt</a:t>
                      </a:r>
                      <a:endParaRPr lang="en-GB" sz="1700" b="0" i="0" cap="none" spc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2418" marR="220697" marT="132418" marB="13793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GB" sz="1700" b="0" i="0" cap="none" spc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Blend concessional &amp; non-concessional financing</a:t>
                      </a:r>
                    </a:p>
                  </a:txBody>
                  <a:tcPr marL="220697" marR="132418" marT="132418" marB="13793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5654293"/>
                  </a:ext>
                </a:extLst>
              </a:tr>
              <a:tr h="559867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GB" sz="1700" b="1" i="0" cap="none" spc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3. Secure Digital Sovereignty</a:t>
                      </a:r>
                      <a:endParaRPr lang="en-GB" sz="1700" b="0" i="0" cap="none" spc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2418" marR="220697" marT="132418" marB="13793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GB" sz="1700" b="0" i="0" cap="none" spc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Robust data protection &amp; cybersecurity laws</a:t>
                      </a:r>
                    </a:p>
                  </a:txBody>
                  <a:tcPr marL="220697" marR="132418" marT="132418" marB="13793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7835418"/>
                  </a:ext>
                </a:extLst>
              </a:tr>
              <a:tr h="559867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GB" sz="1700" b="1" i="0" cap="none" spc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4. Unified Voice</a:t>
                      </a:r>
                      <a:endParaRPr lang="en-GB" sz="1700" b="0" i="0" cap="none" spc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32418" marR="220697" marT="132418" marB="13793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GB" sz="1700" b="0" i="0" cap="none" spc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Use G20 &amp; global platforms for reform</a:t>
                      </a:r>
                    </a:p>
                  </a:txBody>
                  <a:tcPr marL="220697" marR="132418" marT="132418" marB="13793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6964413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992DF399-E82F-D59D-6A41-DE9BDDB08C47}"/>
              </a:ext>
            </a:extLst>
          </p:cNvPr>
          <p:cNvSpPr txBox="1"/>
          <p:nvPr/>
        </p:nvSpPr>
        <p:spPr>
          <a:xfrm>
            <a:off x="1272988" y="1541928"/>
            <a:ext cx="961016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b="1" i="1" dirty="0">
                <a:solidFill>
                  <a:srgbClr val="0F1115"/>
                </a:solidFill>
                <a:effectLst/>
                <a:latin typeface="Century Gothic" panose="020B0502020202020204" pitchFamily="34" charset="0"/>
              </a:rPr>
              <a:t>Pathways to Sovereign Economic Power</a:t>
            </a:r>
            <a:endParaRPr lang="en-GB" sz="2800" i="1" dirty="0">
              <a:latin typeface="Century Gothic" panose="020B0502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3BC2C28-F39D-9EDB-FC14-E7108F7A623B}"/>
              </a:ext>
            </a:extLst>
          </p:cNvPr>
          <p:cNvSpPr txBox="1"/>
          <p:nvPr/>
        </p:nvSpPr>
        <p:spPr>
          <a:xfrm>
            <a:off x="987050" y="5316072"/>
            <a:ext cx="10217899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2000" b="1" i="1" dirty="0">
                <a:solidFill>
                  <a:srgbClr val="0F1115"/>
                </a:solidFill>
                <a:effectLst/>
                <a:latin typeface="Century Gothic" panose="020B0502020202020204" pitchFamily="34" charset="0"/>
              </a:rPr>
              <a:t>The Bottom Line</a:t>
            </a:r>
            <a:r>
              <a:rPr lang="en-GB" sz="1800" b="1" i="0" dirty="0">
                <a:solidFill>
                  <a:srgbClr val="0F1115"/>
                </a:solidFill>
                <a:effectLst/>
                <a:latin typeface="Century Gothic" panose="020B0502020202020204" pitchFamily="34" charset="0"/>
              </a:rPr>
              <a:t>:</a:t>
            </a:r>
            <a:endParaRPr lang="en-GB" sz="1800" b="0" i="0" dirty="0">
              <a:solidFill>
                <a:srgbClr val="0F1115"/>
              </a:solidFill>
              <a:effectLst/>
              <a:latin typeface="Century Gothic" panose="020B0502020202020204" pitchFamily="34" charset="0"/>
            </a:endParaRPr>
          </a:p>
          <a:p>
            <a:pPr marL="0" marR="0" indent="0" algn="l">
              <a:spcBef>
                <a:spcPts val="1200"/>
              </a:spcBef>
              <a:buNone/>
            </a:pPr>
            <a:r>
              <a:rPr lang="en-GB" sz="1800" b="0" i="1" dirty="0">
                <a:solidFill>
                  <a:srgbClr val="0F1115"/>
                </a:solidFill>
                <a:effectLst/>
                <a:latin typeface="Century Gothic" panose="020B0502020202020204" pitchFamily="34" charset="0"/>
              </a:rPr>
              <a:t>"A unified Africa, using all available instruments in its policy and regulatory toolbox, can ensure that it channels traditional and new geopolitical interests and partnerships towards sustainable sovereign economic power."</a:t>
            </a:r>
            <a:endParaRPr lang="en-GB" sz="1800" b="0" i="0" dirty="0">
              <a:solidFill>
                <a:srgbClr val="0F1115"/>
              </a:solidFill>
              <a:effectLst/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73226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0FD6A-C912-54C1-C029-5480339B0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Thank you</a:t>
            </a:r>
            <a:br>
              <a:rPr lang="en-GB" sz="3600" dirty="0"/>
            </a:br>
            <a:r>
              <a:rPr lang="en-GB" sz="3600" cap="none" dirty="0">
                <a:latin typeface="Century Gothic" panose="020B0502020202020204" pitchFamily="34" charset="0"/>
              </a:rPr>
              <a:t>Q &amp;A/Discussion</a:t>
            </a:r>
            <a:endParaRPr lang="en-GB" sz="3600" dirty="0">
              <a:latin typeface="Century Gothic" panose="020B0502020202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FA4338-D143-2F78-8502-5730A1F8FAC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en-GB" sz="2800" b="1" cap="none" dirty="0">
                <a:latin typeface="Century Gothic" panose="020B0502020202020204" pitchFamily="34" charset="0"/>
              </a:rPr>
              <a:t>Beatrice Chaytor and Victor Kirima </a:t>
            </a:r>
          </a:p>
          <a:p>
            <a:r>
              <a:rPr lang="en-GB" sz="2800" cap="none" dirty="0">
                <a:latin typeface="Century Gothic" panose="020B0502020202020204" pitchFamily="34" charset="0"/>
                <a:hlinkClick r:id="rId2"/>
              </a:rPr>
              <a:t>clau.chay@gmail.com</a:t>
            </a:r>
            <a:r>
              <a:rPr lang="en-GB" sz="2800" cap="none" dirty="0">
                <a:latin typeface="Century Gothic" panose="020B0502020202020204" pitchFamily="34" charset="0"/>
              </a:rPr>
              <a:t> and </a:t>
            </a:r>
            <a:r>
              <a:rPr lang="en-GB" sz="2800" cap="none" dirty="0">
                <a:latin typeface="Century Gothic" panose="020B0502020202020204" pitchFamily="34" charset="0"/>
                <a:hlinkClick r:id="rId3"/>
              </a:rPr>
              <a:t>KirimaVK@icloud.com</a:t>
            </a:r>
            <a:r>
              <a:rPr lang="en-GB" sz="2800" cap="none" dirty="0">
                <a:latin typeface="Century Gothic" panose="020B0502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50579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1B384-D983-5C18-DA0C-7FB05105C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>
            <a:normAutofit/>
          </a:bodyPr>
          <a:lstStyle/>
          <a:p>
            <a:r>
              <a:rPr lang="en-GB" sz="4000" b="1" cap="none" dirty="0">
                <a:latin typeface="Century Gothic" panose="020B0502020202020204" pitchFamily="34" charset="0"/>
              </a:rPr>
              <a:t>Outline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05331C4-AA33-E46B-FAC3-985CD3291345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093407235"/>
              </p:ext>
            </p:extLst>
          </p:nvPr>
        </p:nvGraphicFramePr>
        <p:xfrm>
          <a:off x="914400" y="2007704"/>
          <a:ext cx="10833652" cy="39756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0643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A9C15D4-2EE7-4D05-B87C-91D1F3B960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935" y="0"/>
            <a:ext cx="813206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ED7B0FB-9654-4441-9545-02D458B686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935" cy="6858000"/>
          </a:xfrm>
          <a:prstGeom prst="rect">
            <a:avLst/>
          </a:prstGeom>
          <a:ln>
            <a:noFill/>
          </a:ln>
          <a:effectLst>
            <a:outerShdw blurRad="50800" dist="12700" algn="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6DAAB3-0585-7A1F-97FE-6383544E2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074" y="1314450"/>
            <a:ext cx="2844002" cy="3680244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n-GB" sz="4400" b="1" dirty="0"/>
              <a:t>Africa's Triple Dilemma</a:t>
            </a:r>
            <a:br>
              <a:rPr lang="en-GB" sz="4400" b="1" dirty="0"/>
            </a:br>
            <a:endParaRPr lang="en-GB" sz="44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BB94C57-FDF3-45A3-9D1F-904523D79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700" b="77917"/>
          <a:stretch/>
        </p:blipFill>
        <p:spPr>
          <a:xfrm>
            <a:off x="0" y="0"/>
            <a:ext cx="4059935" cy="151447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AEBDF1A-221A-4497-BBA9-57A70D161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750" t="72830" b="14149"/>
          <a:stretch/>
        </p:blipFill>
        <p:spPr>
          <a:xfrm>
            <a:off x="1377059" y="5962903"/>
            <a:ext cx="2590800" cy="892925"/>
          </a:xfrm>
          <a:prstGeom prst="rect">
            <a:avLst/>
          </a:prstGeom>
        </p:spPr>
      </p:pic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3E21E2F-7159-EB9C-2AB8-7122C27F98FB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974194449"/>
              </p:ext>
            </p:extLst>
          </p:nvPr>
        </p:nvGraphicFramePr>
        <p:xfrm>
          <a:off x="4701009" y="1161119"/>
          <a:ext cx="6515518" cy="4181477"/>
        </p:xfrm>
        <a:graphic>
          <a:graphicData uri="http://schemas.openxmlformats.org/drawingml/2006/table">
            <a:tbl>
              <a:tblPr/>
              <a:tblGrid>
                <a:gridCol w="3155056">
                  <a:extLst>
                    <a:ext uri="{9D8B030D-6E8A-4147-A177-3AD203B41FA5}">
                      <a16:colId xmlns:a16="http://schemas.microsoft.com/office/drawing/2014/main" val="701431001"/>
                    </a:ext>
                  </a:extLst>
                </a:gridCol>
                <a:gridCol w="3360462">
                  <a:extLst>
                    <a:ext uri="{9D8B030D-6E8A-4147-A177-3AD203B41FA5}">
                      <a16:colId xmlns:a16="http://schemas.microsoft.com/office/drawing/2014/main" val="3662699773"/>
                    </a:ext>
                  </a:extLst>
                </a:gridCol>
              </a:tblGrid>
              <a:tr h="74122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2400" b="1" i="0" u="none" strike="noStrike" dirty="0">
                          <a:effectLst/>
                          <a:latin typeface="Century Gothic" panose="020B0502020202020204" pitchFamily="34" charset="0"/>
                        </a:rPr>
                        <a:t>Challenge</a:t>
                      </a:r>
                    </a:p>
                  </a:txBody>
                  <a:tcPr marL="148931" marR="248218" marT="155136" marB="1551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2400" b="1" i="0" u="none" strike="noStrike" dirty="0">
                          <a:effectLst/>
                          <a:latin typeface="Century Gothic" panose="020B0502020202020204" pitchFamily="34" charset="0"/>
                        </a:rPr>
                        <a:t>Opportunity</a:t>
                      </a:r>
                    </a:p>
                  </a:txBody>
                  <a:tcPr marL="248218" marR="248218" marT="155136" marB="1551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6581520"/>
                  </a:ext>
                </a:extLst>
              </a:tr>
              <a:tr h="114675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2400" b="0" i="0" u="none" strike="noStrike" dirty="0">
                          <a:effectLst/>
                          <a:latin typeface="Century Gothic" panose="020B0502020202020204" pitchFamily="34" charset="0"/>
                        </a:rPr>
                        <a:t>Resource Nationalism</a:t>
                      </a:r>
                    </a:p>
                  </a:txBody>
                  <a:tcPr marL="148931" marR="248218" marT="155136" marB="1551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bg1">
                            <a:tint val="90000"/>
                            <a:lumMod val="110000"/>
                          </a:schemeClr>
                        </a:gs>
                        <a:gs pos="100000">
                          <a:schemeClr val="bg1">
                            <a:shade val="64000"/>
                            <a:lumMod val="88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2400" b="0" i="0" u="none" strike="noStrike" dirty="0">
                          <a:effectLst/>
                          <a:latin typeface="Century Gothic" panose="020B0502020202020204" pitchFamily="34" charset="0"/>
                        </a:rPr>
                        <a:t>Green Transition Demand</a:t>
                      </a:r>
                    </a:p>
                  </a:txBody>
                  <a:tcPr marL="248218" marR="148931" marT="155136" marB="1551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bg1">
                            <a:tint val="90000"/>
                            <a:lumMod val="110000"/>
                          </a:schemeClr>
                        </a:gs>
                        <a:gs pos="100000">
                          <a:schemeClr val="bg1">
                            <a:shade val="64000"/>
                            <a:lumMod val="88000"/>
                          </a:schemeClr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807086435"/>
                  </a:ext>
                </a:extLst>
              </a:tr>
              <a:tr h="114675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2400" b="0" i="0" u="none" strike="noStrike" dirty="0">
                          <a:effectLst/>
                          <a:latin typeface="Century Gothic" panose="020B0502020202020204" pitchFamily="34" charset="0"/>
                        </a:rPr>
                        <a:t>Debt Pressures</a:t>
                      </a:r>
                    </a:p>
                  </a:txBody>
                  <a:tcPr marL="148931" marR="248218" marT="155136" marB="1551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bg1">
                            <a:tint val="90000"/>
                            <a:lumMod val="110000"/>
                          </a:schemeClr>
                        </a:gs>
                        <a:gs pos="100000">
                          <a:schemeClr val="bg1">
                            <a:shade val="64000"/>
                            <a:lumMod val="88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2400" b="0" i="0" u="none" strike="noStrike" dirty="0">
                          <a:effectLst/>
                          <a:latin typeface="Century Gothic" panose="020B0502020202020204" pitchFamily="34" charset="0"/>
                        </a:rPr>
                        <a:t>Digital Transformation</a:t>
                      </a:r>
                    </a:p>
                  </a:txBody>
                  <a:tcPr marL="248218" marR="148931" marT="155136" marB="1551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bg1">
                            <a:tint val="90000"/>
                            <a:lumMod val="110000"/>
                          </a:schemeClr>
                        </a:gs>
                        <a:gs pos="100000">
                          <a:schemeClr val="bg1">
                            <a:shade val="64000"/>
                            <a:lumMod val="88000"/>
                          </a:schemeClr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120799856"/>
                  </a:ext>
                </a:extLst>
              </a:tr>
              <a:tr h="114675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2400" b="0" i="0" u="none" strike="noStrike" dirty="0">
                          <a:effectLst/>
                          <a:latin typeface="Century Gothic" panose="020B0502020202020204" pitchFamily="34" charset="0"/>
                        </a:rPr>
                        <a:t>Great Power Competition</a:t>
                      </a:r>
                    </a:p>
                  </a:txBody>
                  <a:tcPr marL="148931" marR="248218" marT="155136" marB="1551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bg1">
                            <a:tint val="90000"/>
                            <a:lumMod val="110000"/>
                          </a:schemeClr>
                        </a:gs>
                        <a:gs pos="100000">
                          <a:schemeClr val="bg1">
                            <a:shade val="64000"/>
                            <a:lumMod val="88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GB" sz="2400" b="0" i="0" u="none" strike="noStrike" dirty="0">
                          <a:effectLst/>
                          <a:latin typeface="Century Gothic" panose="020B0502020202020204" pitchFamily="34" charset="0"/>
                        </a:rPr>
                        <a:t>Strategic Partnerships</a:t>
                      </a:r>
                    </a:p>
                  </a:txBody>
                  <a:tcPr marL="248218" marR="148931" marT="155136" marB="15513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bg1">
                            <a:tint val="90000"/>
                            <a:lumMod val="110000"/>
                          </a:schemeClr>
                        </a:gs>
                        <a:gs pos="100000">
                          <a:schemeClr val="bg1">
                            <a:shade val="64000"/>
                            <a:lumMod val="88000"/>
                          </a:schemeClr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196228113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E7164AD3-B624-5021-AA2D-0422F359D503}"/>
              </a:ext>
            </a:extLst>
          </p:cNvPr>
          <p:cNvSpPr txBox="1"/>
          <p:nvPr/>
        </p:nvSpPr>
        <p:spPr>
          <a:xfrm>
            <a:off x="4634793" y="398206"/>
            <a:ext cx="675226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4000" b="1" i="0" dirty="0">
                <a:solidFill>
                  <a:srgbClr val="0F1115"/>
                </a:solidFill>
                <a:effectLst/>
                <a:latin typeface="Century Gothic" panose="020B0502020202020204" pitchFamily="34" charset="0"/>
              </a:rPr>
              <a:t>The Balancing Act</a:t>
            </a:r>
            <a:endParaRPr lang="en-GB" sz="4000" dirty="0">
              <a:latin typeface="Century Gothic" panose="020B0502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17513B5-DBFF-0FA9-5ACE-C89EAECCF783}"/>
              </a:ext>
            </a:extLst>
          </p:cNvPr>
          <p:cNvSpPr txBox="1"/>
          <p:nvPr/>
        </p:nvSpPr>
        <p:spPr>
          <a:xfrm>
            <a:off x="4634793" y="5715298"/>
            <a:ext cx="706067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b="1" i="0" dirty="0">
                <a:solidFill>
                  <a:srgbClr val="0F1115"/>
                </a:solidFill>
                <a:effectLst/>
                <a:latin typeface="Century Gothic" panose="020B0502020202020204" pitchFamily="34" charset="0"/>
              </a:rPr>
              <a:t>The Core Question:</a:t>
            </a:r>
            <a:br>
              <a:rPr lang="en-GB" dirty="0">
                <a:latin typeface="Century Gothic" panose="020B0502020202020204" pitchFamily="34" charset="0"/>
              </a:rPr>
            </a:br>
            <a:r>
              <a:rPr lang="en-GB" sz="1800" b="0" i="1" dirty="0">
                <a:solidFill>
                  <a:srgbClr val="0F1115"/>
                </a:solidFill>
                <a:effectLst/>
                <a:latin typeface="Century Gothic" panose="020B0502020202020204" pitchFamily="34" charset="0"/>
              </a:rPr>
              <a:t>Can Africa harness great power competition to define its own path to sovereign economic power?</a:t>
            </a:r>
            <a:endParaRPr lang="en-GB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4856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4372F-571E-DA72-1B90-5BD49CA7E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6" y="618517"/>
            <a:ext cx="10103270" cy="1084777"/>
          </a:xfrm>
        </p:spPr>
        <p:txBody>
          <a:bodyPr>
            <a:normAutofit fontScale="90000"/>
          </a:bodyPr>
          <a:lstStyle/>
          <a:p>
            <a:r>
              <a:rPr lang="en-GB" sz="4000" b="1" cap="none" dirty="0">
                <a:latin typeface="Century Gothic" panose="020B0502020202020204" pitchFamily="34" charset="0"/>
              </a:rPr>
              <a:t>Walking The Resource Tightrope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AFD96E-E224-F00C-F861-926EAFDCAFB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66916" y="1703294"/>
            <a:ext cx="10815484" cy="4536189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en-GB" sz="3400" b="1" cap="none" dirty="0">
                <a:latin typeface="Century Gothic" panose="020B0502020202020204" pitchFamily="34" charset="0"/>
              </a:rPr>
              <a:t>Africa's Natural Wealth and the New Scramble</a:t>
            </a:r>
            <a:endParaRPr lang="en-GB" sz="3400" cap="none" dirty="0">
              <a:latin typeface="Century Gothic" panose="020B0502020202020204" pitchFamily="34" charset="0"/>
            </a:endParaRPr>
          </a:p>
          <a:p>
            <a:pPr lvl="1"/>
            <a:r>
              <a:rPr lang="en-GB" sz="2600" b="1" cap="none" dirty="0">
                <a:latin typeface="Century Gothic" panose="020B0502020202020204" pitchFamily="34" charset="0"/>
              </a:rPr>
              <a:t>30%</a:t>
            </a:r>
            <a:r>
              <a:rPr lang="en-GB" sz="2600" cap="none" dirty="0">
                <a:latin typeface="Century Gothic" panose="020B0502020202020204" pitchFamily="34" charset="0"/>
              </a:rPr>
              <a:t> Of World's Mineral Reserves</a:t>
            </a:r>
          </a:p>
          <a:p>
            <a:pPr lvl="1"/>
            <a:r>
              <a:rPr lang="en-GB" sz="2600" b="1" cap="none" dirty="0">
                <a:latin typeface="Century Gothic" panose="020B0502020202020204" pitchFamily="34" charset="0"/>
              </a:rPr>
              <a:t>12%</a:t>
            </a:r>
            <a:r>
              <a:rPr lang="en-GB" sz="2600" cap="none" dirty="0">
                <a:latin typeface="Century Gothic" panose="020B0502020202020204" pitchFamily="34" charset="0"/>
              </a:rPr>
              <a:t> Of World's Oil Reserves</a:t>
            </a:r>
          </a:p>
          <a:p>
            <a:pPr marL="457200" lvl="1" indent="0">
              <a:buNone/>
            </a:pPr>
            <a:endParaRPr lang="en-GB" cap="none" dirty="0">
              <a:latin typeface="Century Gothic" panose="020B0502020202020204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en-GB" sz="3400" b="1" cap="none" dirty="0">
                <a:latin typeface="Century Gothic" panose="020B0502020202020204" pitchFamily="34" charset="0"/>
              </a:rPr>
              <a:t>Key Players:</a:t>
            </a:r>
            <a:endParaRPr lang="en-GB" sz="3400" cap="none" dirty="0">
              <a:latin typeface="Century Gothic" panose="020B0502020202020204" pitchFamily="34" charset="0"/>
            </a:endParaRPr>
          </a:p>
          <a:p>
            <a:pPr marL="457200" lvl="1" indent="0">
              <a:buNone/>
            </a:pPr>
            <a:r>
              <a:rPr lang="en-GB" sz="2600" cap="none" dirty="0">
                <a:latin typeface="Century Gothic" panose="020B0502020202020204" pitchFamily="34" charset="0"/>
              </a:rPr>
              <a:t>🇨🇳 </a:t>
            </a:r>
            <a:r>
              <a:rPr lang="en-GB" sz="2600" b="1" cap="none" dirty="0">
                <a:latin typeface="Century Gothic" panose="020B0502020202020204" pitchFamily="34" charset="0"/>
              </a:rPr>
              <a:t>China:</a:t>
            </a:r>
            <a:r>
              <a:rPr lang="en-GB" sz="2600" cap="none" dirty="0">
                <a:latin typeface="Century Gothic" panose="020B0502020202020204" pitchFamily="34" charset="0"/>
              </a:rPr>
              <a:t> $282 Billion Bilateral Trade (2023)</a:t>
            </a:r>
          </a:p>
          <a:p>
            <a:pPr marL="457200" lvl="1" indent="0">
              <a:buNone/>
            </a:pPr>
            <a:r>
              <a:rPr lang="en-GB" sz="2600" cap="none" dirty="0">
                <a:latin typeface="Century Gothic" panose="020B0502020202020204" pitchFamily="34" charset="0"/>
              </a:rPr>
              <a:t>🇺🇸 </a:t>
            </a:r>
            <a:r>
              <a:rPr lang="en-GB" sz="2600" b="1" cap="none" dirty="0">
                <a:latin typeface="Century Gothic" panose="020B0502020202020204" pitchFamily="34" charset="0"/>
              </a:rPr>
              <a:t>US:</a:t>
            </a:r>
            <a:r>
              <a:rPr lang="en-GB" sz="2600" cap="none" dirty="0">
                <a:latin typeface="Century Gothic" panose="020B0502020202020204" pitchFamily="34" charset="0"/>
              </a:rPr>
              <a:t> Lobito Corridor Investment</a:t>
            </a:r>
          </a:p>
          <a:p>
            <a:pPr marL="457200" lvl="1" indent="0">
              <a:buNone/>
            </a:pPr>
            <a:r>
              <a:rPr lang="en-GB" sz="2600" cap="none" dirty="0">
                <a:latin typeface="Century Gothic" panose="020B0502020202020204" pitchFamily="34" charset="0"/>
              </a:rPr>
              <a:t>🇪🇺 </a:t>
            </a:r>
            <a:r>
              <a:rPr lang="en-GB" sz="2600" b="1" cap="none" dirty="0">
                <a:latin typeface="Century Gothic" panose="020B0502020202020204" pitchFamily="34" charset="0"/>
              </a:rPr>
              <a:t>EU:</a:t>
            </a:r>
            <a:r>
              <a:rPr lang="en-GB" sz="2600" cap="none" dirty="0">
                <a:latin typeface="Century Gothic" panose="020B0502020202020204" pitchFamily="34" charset="0"/>
              </a:rPr>
              <a:t> $2 Billion Pledge For Lobito</a:t>
            </a:r>
          </a:p>
          <a:p>
            <a:pPr marL="457200" lvl="1" indent="0">
              <a:buNone/>
            </a:pPr>
            <a:r>
              <a:rPr lang="en-GB" sz="2600" cap="none" dirty="0">
                <a:latin typeface="Century Gothic" panose="020B0502020202020204" pitchFamily="34" charset="0"/>
              </a:rPr>
              <a:t>🇦🇪 </a:t>
            </a:r>
            <a:r>
              <a:rPr lang="en-GB" sz="2600" b="1" cap="none" dirty="0">
                <a:latin typeface="Century Gothic" panose="020B0502020202020204" pitchFamily="34" charset="0"/>
              </a:rPr>
              <a:t>UAE:</a:t>
            </a:r>
            <a:r>
              <a:rPr lang="en-GB" sz="2600" cap="none" dirty="0">
                <a:latin typeface="Century Gothic" panose="020B0502020202020204" pitchFamily="34" charset="0"/>
              </a:rPr>
              <a:t> $118 Billion Investment (2020-2024)</a:t>
            </a:r>
          </a:p>
          <a:p>
            <a:pPr marL="0" indent="0">
              <a:buNone/>
            </a:pPr>
            <a:endParaRPr lang="en-GB" b="1" cap="none" dirty="0">
              <a:latin typeface="Century Gothic" panose="020B0502020202020204" pitchFamily="34" charset="0"/>
            </a:endParaRPr>
          </a:p>
          <a:p>
            <a:pPr marL="0" indent="0" algn="just">
              <a:buNone/>
            </a:pPr>
            <a:r>
              <a:rPr lang="en-GB" sz="3300" b="1" cap="none" dirty="0">
                <a:latin typeface="Century Gothic" panose="020B0502020202020204" pitchFamily="34" charset="0"/>
              </a:rPr>
              <a:t>Why It Matters: </a:t>
            </a:r>
            <a:r>
              <a:rPr lang="en-GB" sz="3300" cap="none" dirty="0">
                <a:latin typeface="Century Gothic" panose="020B0502020202020204" pitchFamily="34" charset="0"/>
              </a:rPr>
              <a:t>Infrastructure Projects, Critical Minerals, And Digital Supremacy Are The New Battlegrounds</a:t>
            </a:r>
            <a:endParaRPr lang="en-GB" sz="3300" dirty="0">
              <a:latin typeface="Century Gothic" panose="020B0502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3926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91057-DF91-4518-9B06-1F7645BFB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cap="none" dirty="0"/>
              <a:t>Resource Nationalism Resurgence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60D4EA-858A-3466-E1A6-AED8EC07DF4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63677" y="1415846"/>
            <a:ext cx="10613923" cy="5265174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GB" sz="11200" b="1" cap="none" dirty="0">
                <a:latin typeface="Century Gothic" panose="020B0502020202020204" pitchFamily="34" charset="0"/>
              </a:rPr>
              <a:t>From Extraction to  Value Addition</a:t>
            </a:r>
            <a:endParaRPr lang="en-GB" sz="11200" cap="none" dirty="0">
              <a:latin typeface="Century Gothic" panose="020B0502020202020204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en-GB" sz="9600" b="1" cap="none" dirty="0">
                <a:latin typeface="Century Gothic" panose="020B0502020202020204" pitchFamily="34" charset="0"/>
              </a:rPr>
              <a:t>Drivers:</a:t>
            </a:r>
            <a:endParaRPr lang="en-GB" sz="9600" cap="none" dirty="0">
              <a:latin typeface="Century Gothic" panose="020B0502020202020204" pitchFamily="34" charset="0"/>
            </a:endParaRPr>
          </a:p>
          <a:p>
            <a:pPr lvl="1"/>
            <a:r>
              <a:rPr lang="en-GB" sz="8000" cap="none" dirty="0">
                <a:latin typeface="Century Gothic" panose="020B0502020202020204" pitchFamily="34" charset="0"/>
              </a:rPr>
              <a:t>🌱 Green transition demand</a:t>
            </a:r>
          </a:p>
          <a:p>
            <a:pPr lvl="1"/>
            <a:r>
              <a:rPr lang="en-GB" sz="8000" cap="none" dirty="0">
                <a:latin typeface="Century Gothic" panose="020B0502020202020204" pitchFamily="34" charset="0"/>
              </a:rPr>
              <a:t>⚔️ Geopolitical rivalries</a:t>
            </a:r>
          </a:p>
          <a:p>
            <a:pPr lvl="1"/>
            <a:r>
              <a:rPr lang="en-GB" sz="8000" cap="none" dirty="0">
                <a:latin typeface="Century Gothic" panose="020B0502020202020204" pitchFamily="34" charset="0"/>
              </a:rPr>
              <a:t>📦 Post-covid supply chain lessons</a:t>
            </a:r>
          </a:p>
          <a:p>
            <a:pPr>
              <a:buFont typeface="Wingdings" pitchFamily="2" charset="2"/>
              <a:buChar char="q"/>
            </a:pPr>
            <a:r>
              <a:rPr lang="en-GB" sz="9600" b="1" cap="none" dirty="0">
                <a:latin typeface="Century Gothic" panose="020B0502020202020204" pitchFamily="34" charset="0"/>
              </a:rPr>
              <a:t>Examples: </a:t>
            </a:r>
          </a:p>
          <a:p>
            <a:pPr marL="457200" lvl="1" indent="0">
              <a:buNone/>
            </a:pPr>
            <a:r>
              <a:rPr lang="en-GB" sz="7800" b="1" cap="none" dirty="0">
                <a:latin typeface="Century Gothic" panose="020B0502020202020204" pitchFamily="34" charset="0"/>
              </a:rPr>
              <a:t>Zimbabwe's Lithium Policy</a:t>
            </a:r>
            <a:endParaRPr lang="en-GB" sz="7800" dirty="0">
              <a:latin typeface="Century Gothic" panose="020B0502020202020204" pitchFamily="34" charset="0"/>
            </a:endParaRPr>
          </a:p>
          <a:p>
            <a:pPr lvl="2"/>
            <a:r>
              <a:rPr lang="en-GB" sz="6800" b="1" cap="none" dirty="0">
                <a:latin typeface="Century Gothic" panose="020B0502020202020204" pitchFamily="34" charset="0"/>
              </a:rPr>
              <a:t>2022:</a:t>
            </a:r>
            <a:r>
              <a:rPr lang="en-GB" sz="6800" cap="none" dirty="0">
                <a:latin typeface="Century Gothic" panose="020B0502020202020204" pitchFamily="34" charset="0"/>
              </a:rPr>
              <a:t> Banned raw lithium ore exports</a:t>
            </a:r>
          </a:p>
          <a:p>
            <a:pPr lvl="2"/>
            <a:r>
              <a:rPr lang="en-GB" sz="6800" b="1" cap="none" dirty="0">
                <a:latin typeface="Century Gothic" panose="020B0502020202020204" pitchFamily="34" charset="0"/>
              </a:rPr>
              <a:t>Requirement:</a:t>
            </a:r>
            <a:r>
              <a:rPr lang="en-GB" sz="6800" cap="none" dirty="0">
                <a:latin typeface="Century Gothic" panose="020B0502020202020204" pitchFamily="34" charset="0"/>
              </a:rPr>
              <a:t> Foreign investors must build local processing facilities</a:t>
            </a:r>
          </a:p>
          <a:p>
            <a:pPr lvl="2"/>
            <a:r>
              <a:rPr lang="en-GB" sz="6800" b="1" cap="none" dirty="0">
                <a:latin typeface="Century Gothic" panose="020B0502020202020204" pitchFamily="34" charset="0"/>
              </a:rPr>
              <a:t>Result:</a:t>
            </a:r>
            <a:r>
              <a:rPr lang="en-GB" sz="6800" cap="none" dirty="0">
                <a:latin typeface="Century Gothic" panose="020B0502020202020204" pitchFamily="34" charset="0"/>
              </a:rPr>
              <a:t> State-owned </a:t>
            </a:r>
            <a:r>
              <a:rPr lang="en-GB" sz="6800" cap="none" dirty="0" err="1">
                <a:latin typeface="Century Gothic" panose="020B0502020202020204" pitchFamily="34" charset="0"/>
              </a:rPr>
              <a:t>Kuvimba</a:t>
            </a:r>
            <a:r>
              <a:rPr lang="en-GB" sz="6800" cap="none" dirty="0">
                <a:latin typeface="Century Gothic" panose="020B0502020202020204" pitchFamily="34" charset="0"/>
              </a:rPr>
              <a:t> Mining House now a key player</a:t>
            </a:r>
          </a:p>
          <a:p>
            <a:pPr marL="457200" lvl="1" indent="0">
              <a:buNone/>
            </a:pPr>
            <a:r>
              <a:rPr lang="en-GB" sz="7000" b="1" cap="none" dirty="0">
                <a:latin typeface="Century Gothic" panose="020B0502020202020204" pitchFamily="34" charset="0"/>
              </a:rPr>
              <a:t>South Africa's REIPPPP</a:t>
            </a:r>
            <a:endParaRPr lang="en-GB" sz="7000" cap="none" dirty="0">
              <a:latin typeface="Century Gothic" panose="020B0502020202020204" pitchFamily="34" charset="0"/>
            </a:endParaRPr>
          </a:p>
          <a:p>
            <a:pPr lvl="2"/>
            <a:r>
              <a:rPr lang="en-GB" sz="6800" cap="none" dirty="0">
                <a:latin typeface="Century Gothic" panose="020B0502020202020204" pitchFamily="34" charset="0"/>
              </a:rPr>
              <a:t>Technology-specific local content obligations</a:t>
            </a:r>
          </a:p>
          <a:p>
            <a:pPr lvl="2"/>
            <a:r>
              <a:rPr lang="en-GB" sz="6800" cap="none" dirty="0">
                <a:latin typeface="Century Gothic" panose="020B0502020202020204" pitchFamily="34" charset="0"/>
              </a:rPr>
              <a:t>Foreign IPPS must commit revenue percentage to local skills</a:t>
            </a:r>
          </a:p>
          <a:p>
            <a:pPr lvl="2"/>
            <a:r>
              <a:rPr lang="en-GB" sz="6800" cap="none" dirty="0">
                <a:latin typeface="Century Gothic" panose="020B0502020202020204" pitchFamily="34" charset="0"/>
              </a:rPr>
              <a:t>Part of broad-based Black Economic Empowerment (BBE)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4237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3A9C15D4-2EE7-4D05-B87C-91D1F3B960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935" y="0"/>
            <a:ext cx="813206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4ED7B0FB-9654-4441-9545-02D458B686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935" cy="6858000"/>
          </a:xfrm>
          <a:prstGeom prst="rect">
            <a:avLst/>
          </a:prstGeom>
          <a:ln>
            <a:noFill/>
          </a:ln>
          <a:effectLst>
            <a:outerShdw blurRad="50800" dist="12700" algn="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F3952CF-9997-0B65-E3E1-CDA37EB25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074" y="1314450"/>
            <a:ext cx="2844002" cy="3680244"/>
          </a:xfr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GB" sz="4000" b="1" cap="none" dirty="0"/>
              <a:t>Debt Pressures &amp; Sovereignty Risks</a:t>
            </a:r>
            <a:br>
              <a:rPr lang="en-GB" sz="4000" b="1" cap="none" dirty="0"/>
            </a:br>
            <a:endParaRPr lang="en-US" sz="4000" cap="none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7BB94C57-FDF3-45A3-9D1F-904523D79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6700" b="77917"/>
          <a:stretch/>
        </p:blipFill>
        <p:spPr>
          <a:xfrm>
            <a:off x="0" y="0"/>
            <a:ext cx="4059935" cy="1514475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6AEBDF1A-221A-4497-BBA9-57A70D1615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750" t="72830" b="14149"/>
          <a:stretch/>
        </p:blipFill>
        <p:spPr>
          <a:xfrm>
            <a:off x="1377059" y="5962903"/>
            <a:ext cx="2590800" cy="892925"/>
          </a:xfrm>
          <a:prstGeom prst="rect">
            <a:avLst/>
          </a:prstGeom>
        </p:spPr>
      </p:pic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B0E8E41-81F2-AB64-89DF-13D8E4F84D77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758437663"/>
              </p:ext>
            </p:extLst>
          </p:nvPr>
        </p:nvGraphicFramePr>
        <p:xfrm>
          <a:off x="4701009" y="1032388"/>
          <a:ext cx="6611004" cy="3988301"/>
        </p:xfrm>
        <a:graphic>
          <a:graphicData uri="http://schemas.openxmlformats.org/drawingml/2006/table">
            <a:tbl>
              <a:tblPr firstRow="1" bandRow="1">
                <a:solidFill>
                  <a:schemeClr val="bg1"/>
                </a:solidFill>
              </a:tblPr>
              <a:tblGrid>
                <a:gridCol w="4298564">
                  <a:extLst>
                    <a:ext uri="{9D8B030D-6E8A-4147-A177-3AD203B41FA5}">
                      <a16:colId xmlns:a16="http://schemas.microsoft.com/office/drawing/2014/main" val="2253146780"/>
                    </a:ext>
                  </a:extLst>
                </a:gridCol>
                <a:gridCol w="2312440">
                  <a:extLst>
                    <a:ext uri="{9D8B030D-6E8A-4147-A177-3AD203B41FA5}">
                      <a16:colId xmlns:a16="http://schemas.microsoft.com/office/drawing/2014/main" val="4003883566"/>
                    </a:ext>
                  </a:extLst>
                </a:gridCol>
              </a:tblGrid>
              <a:tr h="569230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GB" sz="2200" b="1" cap="none" spc="0" dirty="0">
                          <a:solidFill>
                            <a:schemeClr val="bg1"/>
                          </a:solidFill>
                          <a:effectLst/>
                        </a:rPr>
                        <a:t>Indicator</a:t>
                      </a:r>
                    </a:p>
                  </a:txBody>
                  <a:tcPr marL="184935" marR="339496" marT="142257" marB="142257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GB" sz="2200" b="1" cap="none" spc="0" dirty="0">
                          <a:solidFill>
                            <a:schemeClr val="bg1"/>
                          </a:solidFill>
                          <a:effectLst/>
                        </a:rPr>
                        <a:t>Data</a:t>
                      </a:r>
                    </a:p>
                  </a:txBody>
                  <a:tcPr marL="184935" marR="339496" marT="142257" marB="142257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808019"/>
                  </a:ext>
                </a:extLst>
              </a:tr>
              <a:tr h="83856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200" cap="none" spc="0" dirty="0">
                          <a:solidFill>
                            <a:schemeClr val="tx1"/>
                          </a:solidFill>
                          <a:effectLst/>
                        </a:rPr>
                        <a:t>Countries in debt distress (2024)</a:t>
                      </a:r>
                    </a:p>
                  </a:txBody>
                  <a:tcPr marL="184935" marR="339496" marT="142257" marB="142257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200" cap="none" spc="0" dirty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</a:p>
                  </a:txBody>
                  <a:tcPr marL="184935" marR="203697" marT="142257" marB="142257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1872133"/>
                  </a:ext>
                </a:extLst>
              </a:tr>
              <a:tr h="87715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200" cap="none" spc="0" dirty="0">
                          <a:solidFill>
                            <a:schemeClr val="tx1"/>
                          </a:solidFill>
                          <a:effectLst/>
                        </a:rPr>
                        <a:t>External debt held by private creditors</a:t>
                      </a:r>
                    </a:p>
                  </a:txBody>
                  <a:tcPr marL="184935" marR="339496" marT="142257" marB="142257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200" cap="none" spc="0" dirty="0">
                          <a:solidFill>
                            <a:schemeClr val="tx1"/>
                          </a:solidFill>
                          <a:effectLst/>
                        </a:rPr>
                        <a:t>43%</a:t>
                      </a:r>
                    </a:p>
                  </a:txBody>
                  <a:tcPr marL="184935" marR="203697" marT="142257" marB="142257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5416012"/>
                  </a:ext>
                </a:extLst>
              </a:tr>
              <a:tr h="56923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200" cap="none" spc="0" dirty="0">
                          <a:solidFill>
                            <a:schemeClr val="tx1"/>
                          </a:solidFill>
                          <a:effectLst/>
                        </a:rPr>
                        <a:t>China's share of bilateral debt</a:t>
                      </a:r>
                    </a:p>
                  </a:txBody>
                  <a:tcPr marL="184935" marR="339496" marT="142257" marB="142257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200" cap="none" spc="0" dirty="0">
                          <a:solidFill>
                            <a:schemeClr val="tx1"/>
                          </a:solidFill>
                          <a:effectLst/>
                        </a:rPr>
                        <a:t>$62 billion</a:t>
                      </a:r>
                    </a:p>
                  </a:txBody>
                  <a:tcPr marL="184935" marR="203697" marT="142257" marB="142257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5209367"/>
                  </a:ext>
                </a:extLst>
              </a:tr>
              <a:tr h="87715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200" cap="none" spc="0" dirty="0">
                          <a:solidFill>
                            <a:schemeClr val="tx1"/>
                          </a:solidFill>
                          <a:effectLst/>
                        </a:rPr>
                        <a:t>Debt servicing vs. Health spending</a:t>
                      </a:r>
                    </a:p>
                  </a:txBody>
                  <a:tcPr marL="184935" marR="339496" marT="142257" marB="142257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2200" cap="none" spc="0" dirty="0">
                          <a:solidFill>
                            <a:schemeClr val="tx1"/>
                          </a:solidFill>
                          <a:effectLst/>
                        </a:rPr>
                        <a:t>4.8% vs. 2.6% of GDP</a:t>
                      </a:r>
                    </a:p>
                  </a:txBody>
                  <a:tcPr marL="184935" marR="203697" marT="142257" marB="142257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221932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C8FA579B-1A6E-232E-D4D2-4A3FB79B4BC4}"/>
              </a:ext>
            </a:extLst>
          </p:cNvPr>
          <p:cNvSpPr txBox="1"/>
          <p:nvPr/>
        </p:nvSpPr>
        <p:spPr>
          <a:xfrm>
            <a:off x="4542718" y="5102944"/>
            <a:ext cx="7649282" cy="2215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600" b="1" cap="none" dirty="0">
                <a:latin typeface="Century Gothic" panose="020B0502020202020204" pitchFamily="34" charset="0"/>
              </a:rPr>
              <a:t>Sovereignty Risks:</a:t>
            </a:r>
            <a:br>
              <a:rPr lang="en-GB" sz="2600" cap="none" dirty="0">
                <a:latin typeface="Century Gothic" panose="020B0502020202020204" pitchFamily="34" charset="0"/>
              </a:rPr>
            </a:br>
            <a:br>
              <a:rPr lang="en-GB" sz="1600" cap="none" dirty="0">
                <a:latin typeface="Century Gothic" panose="020B0502020202020204" pitchFamily="34" charset="0"/>
              </a:rPr>
            </a:br>
            <a:r>
              <a:rPr lang="en-GB" sz="1600" cap="none" dirty="0">
                <a:latin typeface="Century Gothic" panose="020B0502020202020204" pitchFamily="34" charset="0"/>
              </a:rPr>
              <a:t>- Loss </a:t>
            </a:r>
            <a:r>
              <a:rPr lang="en-GB" sz="1600" dirty="0">
                <a:latin typeface="Century Gothic" panose="020B0502020202020204" pitchFamily="34" charset="0"/>
              </a:rPr>
              <a:t>o</a:t>
            </a:r>
            <a:r>
              <a:rPr lang="en-GB" sz="1600" cap="none" dirty="0">
                <a:latin typeface="Century Gothic" panose="020B0502020202020204" pitchFamily="34" charset="0"/>
              </a:rPr>
              <a:t>f </a:t>
            </a:r>
            <a:r>
              <a:rPr lang="en-GB" sz="1600" dirty="0">
                <a:latin typeface="Century Gothic" panose="020B0502020202020204" pitchFamily="34" charset="0"/>
              </a:rPr>
              <a:t>s</a:t>
            </a:r>
            <a:r>
              <a:rPr lang="en-GB" sz="1600" cap="none" dirty="0">
                <a:latin typeface="Century Gothic" panose="020B0502020202020204" pitchFamily="34" charset="0"/>
              </a:rPr>
              <a:t>trategic </a:t>
            </a:r>
            <a:r>
              <a:rPr lang="en-GB" sz="1600" dirty="0">
                <a:latin typeface="Century Gothic" panose="020B0502020202020204" pitchFamily="34" charset="0"/>
              </a:rPr>
              <a:t>a</a:t>
            </a:r>
            <a:r>
              <a:rPr lang="en-GB" sz="1600" cap="none" dirty="0">
                <a:latin typeface="Century Gothic" panose="020B0502020202020204" pitchFamily="34" charset="0"/>
              </a:rPr>
              <a:t>ssets (ports, mines, railways)</a:t>
            </a:r>
            <a:br>
              <a:rPr lang="en-GB" sz="1600" cap="none" dirty="0">
                <a:latin typeface="Century Gothic" panose="020B0502020202020204" pitchFamily="34" charset="0"/>
              </a:rPr>
            </a:br>
            <a:r>
              <a:rPr lang="en-GB" sz="1600" cap="none" dirty="0">
                <a:latin typeface="Century Gothic" panose="020B0502020202020204" pitchFamily="34" charset="0"/>
              </a:rPr>
              <a:t>- </a:t>
            </a:r>
            <a:r>
              <a:rPr lang="en-GB" sz="1600" cap="none" dirty="0">
                <a:latin typeface="Century Gothic" panose="020B0502020202020204" pitchFamily="34" charset="0"/>
                <a:cs typeface="Arial" panose="020B0604020202020204" pitchFamily="34" charset="0"/>
              </a:rPr>
              <a:t>Debt-for-infrastructure </a:t>
            </a:r>
            <a:r>
              <a:rPr lang="en-GB" sz="1600" dirty="0">
                <a:latin typeface="Century Gothic" panose="020B0502020202020204" pitchFamily="34" charset="0"/>
                <a:cs typeface="Arial" panose="020B0604020202020204" pitchFamily="34" charset="0"/>
              </a:rPr>
              <a:t>s</a:t>
            </a:r>
            <a:r>
              <a:rPr lang="en-GB" sz="1600" cap="none" dirty="0">
                <a:latin typeface="Century Gothic" panose="020B0502020202020204" pitchFamily="34" charset="0"/>
                <a:cs typeface="Arial" panose="020B0604020202020204" pitchFamily="34" charset="0"/>
              </a:rPr>
              <a:t>waps</a:t>
            </a:r>
            <a:br>
              <a:rPr lang="en-GB" sz="1600" cap="none" dirty="0"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en-GB" sz="1600" cap="none" dirty="0">
                <a:latin typeface="Century Gothic" panose="020B0502020202020204" pitchFamily="34" charset="0"/>
                <a:cs typeface="Arial" panose="020B0604020202020204" pitchFamily="34" charset="0"/>
              </a:rPr>
              <a:t>- Geopolitical </a:t>
            </a:r>
            <a:r>
              <a:rPr lang="en-GB" sz="1600" dirty="0">
                <a:latin typeface="Century Gothic" panose="020B0502020202020204" pitchFamily="34" charset="0"/>
                <a:cs typeface="Arial" panose="020B0604020202020204" pitchFamily="34" charset="0"/>
              </a:rPr>
              <a:t>l</a:t>
            </a:r>
            <a:r>
              <a:rPr lang="en-GB" sz="1600" cap="none" dirty="0">
                <a:latin typeface="Century Gothic" panose="020B0502020202020204" pitchFamily="34" charset="0"/>
                <a:cs typeface="Arial" panose="020B0604020202020204" pitchFamily="34" charset="0"/>
              </a:rPr>
              <a:t>everage </a:t>
            </a:r>
            <a:r>
              <a:rPr lang="en-GB" sz="1600" dirty="0">
                <a:latin typeface="Century Gothic" panose="020B0502020202020204" pitchFamily="34" charset="0"/>
                <a:cs typeface="Arial" panose="020B0604020202020204" pitchFamily="34" charset="0"/>
              </a:rPr>
              <a:t>b</a:t>
            </a:r>
            <a:r>
              <a:rPr lang="en-GB" sz="1600" cap="none" dirty="0">
                <a:latin typeface="Century Gothic" panose="020B0502020202020204" pitchFamily="34" charset="0"/>
                <a:cs typeface="Arial" panose="020B0604020202020204" pitchFamily="34" charset="0"/>
              </a:rPr>
              <a:t>y </a:t>
            </a:r>
            <a:r>
              <a:rPr lang="en-GB" sz="1600" dirty="0">
                <a:latin typeface="Century Gothic" panose="020B0502020202020204" pitchFamily="34" charset="0"/>
                <a:cs typeface="Arial" panose="020B0604020202020204" pitchFamily="34" charset="0"/>
              </a:rPr>
              <a:t>c</a:t>
            </a:r>
            <a:r>
              <a:rPr lang="en-GB" sz="1600" cap="none" dirty="0">
                <a:latin typeface="Century Gothic" panose="020B0502020202020204" pitchFamily="34" charset="0"/>
                <a:cs typeface="Arial" panose="020B0604020202020204" pitchFamily="34" charset="0"/>
              </a:rPr>
              <a:t>reditors</a:t>
            </a:r>
            <a:br>
              <a:rPr lang="en-GB" sz="1600" cap="none" dirty="0">
                <a:latin typeface="Century Gothic" panose="020B0502020202020204" pitchFamily="34" charset="0"/>
                <a:cs typeface="Arial" panose="020B0604020202020204" pitchFamily="34" charset="0"/>
              </a:rPr>
            </a:br>
            <a:r>
              <a:rPr lang="en-GB" sz="1600" cap="none" dirty="0">
                <a:latin typeface="Century Gothic" panose="020B0502020202020204" pitchFamily="34" charset="0"/>
                <a:cs typeface="Arial" panose="020B0604020202020204" pitchFamily="34" charset="0"/>
              </a:rPr>
              <a:t>- Policy </a:t>
            </a:r>
            <a:r>
              <a:rPr lang="en-GB" sz="1600" dirty="0">
                <a:latin typeface="Century Gothic" panose="020B0502020202020204" pitchFamily="34" charset="0"/>
                <a:cs typeface="Arial" panose="020B0604020202020204" pitchFamily="34" charset="0"/>
              </a:rPr>
              <a:t>a</a:t>
            </a:r>
            <a:r>
              <a:rPr lang="en-GB" sz="1600" cap="none" dirty="0">
                <a:latin typeface="Century Gothic" panose="020B0502020202020204" pitchFamily="34" charset="0"/>
                <a:cs typeface="Arial" panose="020B0604020202020204" pitchFamily="34" charset="0"/>
              </a:rPr>
              <a:t>nd </a:t>
            </a:r>
            <a:r>
              <a:rPr lang="en-GB" sz="1600" dirty="0">
                <a:latin typeface="Century Gothic" panose="020B0502020202020204" pitchFamily="34" charset="0"/>
                <a:cs typeface="Arial" panose="020B0604020202020204" pitchFamily="34" charset="0"/>
              </a:rPr>
              <a:t>f</a:t>
            </a:r>
            <a:r>
              <a:rPr lang="en-GB" sz="1600" cap="none" dirty="0">
                <a:latin typeface="Century Gothic" panose="020B0502020202020204" pitchFamily="34" charset="0"/>
                <a:cs typeface="Arial" panose="020B0604020202020204" pitchFamily="34" charset="0"/>
              </a:rPr>
              <a:t>iscal </a:t>
            </a:r>
            <a:r>
              <a:rPr lang="en-GB" sz="1600" dirty="0">
                <a:latin typeface="Century Gothic" panose="020B0502020202020204" pitchFamily="34" charset="0"/>
                <a:cs typeface="Arial" panose="020B0604020202020204" pitchFamily="34" charset="0"/>
              </a:rPr>
              <a:t>c</a:t>
            </a:r>
            <a:r>
              <a:rPr lang="en-GB" sz="1600" cap="none" dirty="0">
                <a:latin typeface="Century Gothic" panose="020B0502020202020204" pitchFamily="34" charset="0"/>
                <a:cs typeface="Arial" panose="020B0604020202020204" pitchFamily="34" charset="0"/>
              </a:rPr>
              <a:t>onstraints</a:t>
            </a:r>
            <a:br>
              <a:rPr lang="en-GB" sz="1600" cap="none" dirty="0">
                <a:latin typeface="Century Gothic" panose="020B0502020202020204" pitchFamily="34" charset="0"/>
                <a:cs typeface="Arial" panose="020B0604020202020204" pitchFamily="34" charset="0"/>
              </a:rPr>
            </a:br>
            <a:br>
              <a:rPr lang="en-US" sz="1400" b="1" dirty="0"/>
            </a:br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D1C2ED6-34F6-DF58-3DE7-F1E6F85FC7E3}"/>
              </a:ext>
            </a:extLst>
          </p:cNvPr>
          <p:cNvSpPr txBox="1"/>
          <p:nvPr/>
        </p:nvSpPr>
        <p:spPr>
          <a:xfrm>
            <a:off x="4701009" y="377695"/>
            <a:ext cx="612058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b="1" i="0" dirty="0">
                <a:solidFill>
                  <a:srgbClr val="0F1115"/>
                </a:solidFill>
                <a:effectLst/>
                <a:latin typeface="Century Gothic" panose="020B0502020202020204" pitchFamily="34" charset="0"/>
              </a:rPr>
              <a:t>The Burden of Borrowing</a:t>
            </a:r>
            <a:endParaRPr lang="en-GB" sz="32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5669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EEAE2-E89B-A8EE-368A-4684824A3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>
            <a:normAutofit fontScale="90000"/>
          </a:bodyPr>
          <a:lstStyle/>
          <a:p>
            <a:r>
              <a:rPr lang="en-GB" sz="4000" b="1" cap="none" dirty="0">
                <a:latin typeface="Century Gothic" panose="020B0502020202020204" pitchFamily="34" charset="0"/>
              </a:rPr>
              <a:t>Digital Infrastructure—the New Battleground</a:t>
            </a:r>
            <a:br>
              <a:rPr lang="en-GB" b="1" dirty="0"/>
            </a:br>
            <a:endParaRPr lang="en-GB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EE44890-5454-DC8A-729E-AD60F9DDB191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941517894"/>
              </p:ext>
            </p:extLst>
          </p:nvPr>
        </p:nvGraphicFramePr>
        <p:xfrm>
          <a:off x="914399" y="2174089"/>
          <a:ext cx="10618839" cy="38580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6642275F-6334-A12A-F5B1-D3E656611612}"/>
              </a:ext>
            </a:extLst>
          </p:cNvPr>
          <p:cNvSpPr txBox="1"/>
          <p:nvPr/>
        </p:nvSpPr>
        <p:spPr>
          <a:xfrm>
            <a:off x="2267564" y="1712423"/>
            <a:ext cx="740737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b="1" i="1" dirty="0">
                <a:solidFill>
                  <a:srgbClr val="0F1115"/>
                </a:solidFill>
                <a:effectLst/>
                <a:latin typeface="Century Gothic" panose="020B0502020202020204" pitchFamily="34" charset="0"/>
              </a:rPr>
              <a:t>Africa's Digital Divide &amp; Opportunity</a:t>
            </a:r>
            <a:endParaRPr lang="en-GB" sz="2800" i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95555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E75127-2AA9-3BEA-14B0-9B719E501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1" cap="none" dirty="0">
                <a:latin typeface="Century Gothic" panose="020B0502020202020204" pitchFamily="34" charset="0"/>
              </a:rPr>
              <a:t>Digital Public Infrastructure &amp; Sovereignty</a:t>
            </a:r>
            <a:br>
              <a:rPr lang="en-GB" b="1" cap="none" dirty="0">
                <a:latin typeface="Century Gothic" panose="020B0502020202020204" pitchFamily="34" charset="0"/>
              </a:rPr>
            </a:br>
            <a:br>
              <a:rPr lang="en-GB" b="1" cap="none" dirty="0">
                <a:latin typeface="Century Gothic" panose="020B0502020202020204" pitchFamily="34" charset="0"/>
              </a:rPr>
            </a:br>
            <a:r>
              <a:rPr lang="en-GB" sz="2800" b="1" i="1" cap="none" dirty="0">
                <a:latin typeface="Century Gothic" panose="020B0502020202020204" pitchFamily="34" charset="0"/>
              </a:rPr>
              <a:t>Who Controls The Digital Commons?</a:t>
            </a:r>
            <a:endParaRPr lang="en-GB" sz="2800" i="1" cap="none" dirty="0">
              <a:latin typeface="Century Gothic" panose="020B0502020202020204" pitchFamily="34" charset="0"/>
            </a:endParaRP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2C9935AD-1FE3-F39C-6A8A-FD6EE61C2CD7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184515970"/>
              </p:ext>
            </p:extLst>
          </p:nvPr>
        </p:nvGraphicFramePr>
        <p:xfrm>
          <a:off x="913774" y="2367092"/>
          <a:ext cx="10363826" cy="38723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395770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FB4D1-25E6-A459-D5B0-00D518B95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959271"/>
          </a:xfrm>
        </p:spPr>
        <p:txBody>
          <a:bodyPr>
            <a:normAutofit fontScale="90000"/>
          </a:bodyPr>
          <a:lstStyle/>
          <a:p>
            <a:r>
              <a:rPr lang="en-GB" sz="4000" b="1" cap="none" dirty="0">
                <a:latin typeface="Century Gothic" panose="020B0502020202020204" pitchFamily="34" charset="0"/>
              </a:rPr>
              <a:t>Africa's Digital Success Stories</a:t>
            </a:r>
            <a:br>
              <a:rPr lang="en-GB" b="1" dirty="0"/>
            </a:br>
            <a:endParaRPr lang="en-GB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06CC79E-6EDD-5C0C-5CFE-4D545987AAF2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010874374"/>
              </p:ext>
            </p:extLst>
          </p:nvPr>
        </p:nvGraphicFramePr>
        <p:xfrm>
          <a:off x="358588" y="1964603"/>
          <a:ext cx="6920751" cy="4381588"/>
        </p:xfrm>
        <a:graphic>
          <a:graphicData uri="http://schemas.openxmlformats.org/drawingml/2006/table">
            <a:tbl>
              <a:tblPr/>
              <a:tblGrid>
                <a:gridCol w="2306917">
                  <a:extLst>
                    <a:ext uri="{9D8B030D-6E8A-4147-A177-3AD203B41FA5}">
                      <a16:colId xmlns:a16="http://schemas.microsoft.com/office/drawing/2014/main" val="1579448562"/>
                    </a:ext>
                  </a:extLst>
                </a:gridCol>
                <a:gridCol w="2306917">
                  <a:extLst>
                    <a:ext uri="{9D8B030D-6E8A-4147-A177-3AD203B41FA5}">
                      <a16:colId xmlns:a16="http://schemas.microsoft.com/office/drawing/2014/main" val="3566804356"/>
                    </a:ext>
                  </a:extLst>
                </a:gridCol>
                <a:gridCol w="2306917">
                  <a:extLst>
                    <a:ext uri="{9D8B030D-6E8A-4147-A177-3AD203B41FA5}">
                      <a16:colId xmlns:a16="http://schemas.microsoft.com/office/drawing/2014/main" val="2178796360"/>
                    </a:ext>
                  </a:extLst>
                </a:gridCol>
              </a:tblGrid>
              <a:tr h="476796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GB" sz="2800" b="1" dirty="0">
                          <a:effectLst/>
                          <a:latin typeface="Century Gothic" panose="020B0502020202020204" pitchFamily="34" charset="0"/>
                        </a:rPr>
                        <a:t>Sector</a:t>
                      </a:r>
                    </a:p>
                  </a:txBody>
                  <a:tcPr marL="75258" marR="125430" marT="78394" marB="78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GB" sz="2800" b="1" dirty="0">
                          <a:effectLst/>
                          <a:latin typeface="Century Gothic" panose="020B0502020202020204" pitchFamily="34" charset="0"/>
                        </a:rPr>
                        <a:t>Examples</a:t>
                      </a:r>
                    </a:p>
                  </a:txBody>
                  <a:tcPr marL="125430" marR="125430" marT="78394" marB="78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GB" sz="2800" b="1" dirty="0">
                          <a:effectLst/>
                          <a:latin typeface="Century Gothic" panose="020B0502020202020204" pitchFamily="34" charset="0"/>
                        </a:rPr>
                        <a:t>Impact</a:t>
                      </a:r>
                    </a:p>
                  </a:txBody>
                  <a:tcPr marL="125430" marR="125430" marT="78394" marB="78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3781150"/>
                  </a:ext>
                </a:extLst>
              </a:tr>
              <a:tr h="75961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500" b="1" dirty="0">
                          <a:effectLst/>
                          <a:latin typeface="Century Gothic" panose="020B0502020202020204" pitchFamily="34" charset="0"/>
                        </a:rPr>
                        <a:t>Fintech</a:t>
                      </a:r>
                      <a:endParaRPr lang="en-GB" sz="1500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5258" marR="125430" marT="78394" marB="78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bg1">
                            <a:tint val="90000"/>
                            <a:lumMod val="110000"/>
                          </a:schemeClr>
                        </a:gs>
                        <a:gs pos="100000">
                          <a:schemeClr val="bg1">
                            <a:shade val="64000"/>
                            <a:lumMod val="88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500">
                          <a:effectLst/>
                          <a:latin typeface="Century Gothic" panose="020B0502020202020204" pitchFamily="34" charset="0"/>
                        </a:rPr>
                        <a:t>M-Pesa, Flutterwave, Paystack</a:t>
                      </a:r>
                    </a:p>
                  </a:txBody>
                  <a:tcPr marL="125430" marR="125430" marT="78394" marB="78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bg1">
                            <a:tint val="90000"/>
                            <a:lumMod val="110000"/>
                          </a:schemeClr>
                        </a:gs>
                        <a:gs pos="100000">
                          <a:schemeClr val="bg1">
                            <a:shade val="64000"/>
                            <a:lumMod val="88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500" dirty="0">
                          <a:effectLst/>
                          <a:latin typeface="Century Gothic" panose="020B0502020202020204" pitchFamily="34" charset="0"/>
                        </a:rPr>
                        <a:t>Financial inclusion for millions</a:t>
                      </a:r>
                    </a:p>
                  </a:txBody>
                  <a:tcPr marL="125430" marR="75258" marT="78394" marB="78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bg1">
                            <a:tint val="90000"/>
                            <a:lumMod val="110000"/>
                          </a:schemeClr>
                        </a:gs>
                        <a:gs pos="100000">
                          <a:schemeClr val="bg1">
                            <a:shade val="64000"/>
                            <a:lumMod val="88000"/>
                          </a:schemeClr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187511870"/>
                  </a:ext>
                </a:extLst>
              </a:tr>
              <a:tr h="75961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500" b="1" dirty="0">
                          <a:effectLst/>
                          <a:latin typeface="Century Gothic" panose="020B0502020202020204" pitchFamily="34" charset="0"/>
                        </a:rPr>
                        <a:t>E-commerce</a:t>
                      </a:r>
                      <a:endParaRPr lang="en-GB" sz="1500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5258" marR="125430" marT="78394" marB="78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bg1">
                            <a:tint val="90000"/>
                            <a:lumMod val="110000"/>
                          </a:schemeClr>
                        </a:gs>
                        <a:gs pos="100000">
                          <a:schemeClr val="bg1">
                            <a:shade val="64000"/>
                            <a:lumMod val="88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500" dirty="0">
                          <a:effectLst/>
                          <a:latin typeface="Century Gothic" panose="020B0502020202020204" pitchFamily="34" charset="0"/>
                        </a:rPr>
                        <a:t>Jumia, Takealot, Copia</a:t>
                      </a:r>
                    </a:p>
                  </a:txBody>
                  <a:tcPr marL="125430" marR="125430" marT="78394" marB="78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bg1">
                            <a:tint val="90000"/>
                            <a:lumMod val="110000"/>
                          </a:schemeClr>
                        </a:gs>
                        <a:gs pos="100000">
                          <a:schemeClr val="bg1">
                            <a:shade val="64000"/>
                            <a:lumMod val="88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500" dirty="0">
                          <a:effectLst/>
                          <a:latin typeface="Century Gothic" panose="020B0502020202020204" pitchFamily="34" charset="0"/>
                        </a:rPr>
                        <a:t>Cross-border and rural access</a:t>
                      </a:r>
                    </a:p>
                  </a:txBody>
                  <a:tcPr marL="125430" marR="75258" marT="78394" marB="78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bg1">
                            <a:tint val="90000"/>
                            <a:lumMod val="110000"/>
                          </a:schemeClr>
                        </a:gs>
                        <a:gs pos="100000">
                          <a:schemeClr val="bg1">
                            <a:shade val="64000"/>
                            <a:lumMod val="88000"/>
                          </a:schemeClr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213143615"/>
                  </a:ext>
                </a:extLst>
              </a:tr>
              <a:tr h="75961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500" b="1" dirty="0">
                          <a:effectLst/>
                          <a:latin typeface="Century Gothic" panose="020B0502020202020204" pitchFamily="34" charset="0"/>
                        </a:rPr>
                        <a:t>HealthTech</a:t>
                      </a:r>
                      <a:endParaRPr lang="en-GB" sz="1500" dirty="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5258" marR="125430" marT="78394" marB="78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bg1">
                            <a:tint val="90000"/>
                            <a:lumMod val="110000"/>
                          </a:schemeClr>
                        </a:gs>
                        <a:gs pos="100000">
                          <a:schemeClr val="bg1">
                            <a:shade val="64000"/>
                            <a:lumMod val="88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500" dirty="0" err="1">
                          <a:effectLst/>
                          <a:latin typeface="Century Gothic" panose="020B0502020202020204" pitchFamily="34" charset="0"/>
                        </a:rPr>
                        <a:t>mPharma</a:t>
                      </a:r>
                      <a:r>
                        <a:rPr lang="en-GB" sz="1500" dirty="0">
                          <a:effectLst/>
                          <a:latin typeface="Century Gothic" panose="020B0502020202020204" pitchFamily="34" charset="0"/>
                        </a:rPr>
                        <a:t>, 54Gene, Helium Health</a:t>
                      </a:r>
                    </a:p>
                  </a:txBody>
                  <a:tcPr marL="125430" marR="125430" marT="78394" marB="78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bg1">
                            <a:tint val="90000"/>
                            <a:lumMod val="110000"/>
                          </a:schemeClr>
                        </a:gs>
                        <a:gs pos="100000">
                          <a:schemeClr val="bg1">
                            <a:shade val="64000"/>
                            <a:lumMod val="88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500" dirty="0">
                          <a:effectLst/>
                          <a:latin typeface="Century Gothic" panose="020B0502020202020204" pitchFamily="34" charset="0"/>
                        </a:rPr>
                        <a:t>Bridging healthcare gaps</a:t>
                      </a:r>
                    </a:p>
                  </a:txBody>
                  <a:tcPr marL="125430" marR="75258" marT="78394" marB="78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bg1">
                            <a:tint val="90000"/>
                            <a:lumMod val="110000"/>
                          </a:schemeClr>
                        </a:gs>
                        <a:gs pos="100000">
                          <a:schemeClr val="bg1">
                            <a:shade val="64000"/>
                            <a:lumMod val="88000"/>
                          </a:schemeClr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485891116"/>
                  </a:ext>
                </a:extLst>
              </a:tr>
              <a:tr h="75961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500" b="1">
                          <a:effectLst/>
                          <a:latin typeface="Century Gothic" panose="020B0502020202020204" pitchFamily="34" charset="0"/>
                        </a:rPr>
                        <a:t>AgriTech</a:t>
                      </a:r>
                      <a:endParaRPr lang="en-GB" sz="150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5258" marR="125430" marT="78394" marB="78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bg1">
                            <a:tint val="90000"/>
                            <a:lumMod val="110000"/>
                          </a:schemeClr>
                        </a:gs>
                        <a:gs pos="100000">
                          <a:schemeClr val="bg1">
                            <a:shade val="64000"/>
                            <a:lumMod val="88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500">
                          <a:effectLst/>
                          <a:latin typeface="Century Gothic" panose="020B0502020202020204" pitchFamily="34" charset="0"/>
                        </a:rPr>
                        <a:t>Twiga Foods, Hello Tractor</a:t>
                      </a:r>
                    </a:p>
                  </a:txBody>
                  <a:tcPr marL="125430" marR="125430" marT="78394" marB="78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bg1">
                            <a:tint val="90000"/>
                            <a:lumMod val="110000"/>
                          </a:schemeClr>
                        </a:gs>
                        <a:gs pos="100000">
                          <a:schemeClr val="bg1">
                            <a:shade val="64000"/>
                            <a:lumMod val="88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500" dirty="0">
                          <a:effectLst/>
                          <a:latin typeface="Century Gothic" panose="020B0502020202020204" pitchFamily="34" charset="0"/>
                        </a:rPr>
                        <a:t>Productivity &amp; resilience</a:t>
                      </a:r>
                    </a:p>
                  </a:txBody>
                  <a:tcPr marL="125430" marR="75258" marT="78394" marB="78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bg1">
                            <a:tint val="90000"/>
                            <a:lumMod val="110000"/>
                          </a:schemeClr>
                        </a:gs>
                        <a:gs pos="100000">
                          <a:schemeClr val="bg1">
                            <a:shade val="64000"/>
                            <a:lumMod val="88000"/>
                          </a:schemeClr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392738897"/>
                  </a:ext>
                </a:extLst>
              </a:tr>
              <a:tr h="75961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500" b="1">
                          <a:effectLst/>
                          <a:latin typeface="Century Gothic" panose="020B0502020202020204" pitchFamily="34" charset="0"/>
                        </a:rPr>
                        <a:t>GovTech</a:t>
                      </a:r>
                      <a:endParaRPr lang="en-GB" sz="1500"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75258" marR="125430" marT="78394" marB="78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bg1">
                            <a:tint val="90000"/>
                            <a:lumMod val="110000"/>
                          </a:schemeClr>
                        </a:gs>
                        <a:gs pos="100000">
                          <a:schemeClr val="bg1">
                            <a:shade val="64000"/>
                            <a:lumMod val="88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500">
                          <a:effectLst/>
                          <a:latin typeface="Century Gothic" panose="020B0502020202020204" pitchFamily="34" charset="0"/>
                        </a:rPr>
                        <a:t>Kenya's E-Citizen, Rwanda's Irembo</a:t>
                      </a:r>
                    </a:p>
                  </a:txBody>
                  <a:tcPr marL="125430" marR="125430" marT="78394" marB="78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bg1">
                            <a:tint val="90000"/>
                            <a:lumMod val="110000"/>
                          </a:schemeClr>
                        </a:gs>
                        <a:gs pos="100000">
                          <a:schemeClr val="bg1">
                            <a:shade val="64000"/>
                            <a:lumMod val="88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GB" sz="1500" dirty="0">
                          <a:effectLst/>
                          <a:latin typeface="Century Gothic" panose="020B0502020202020204" pitchFamily="34" charset="0"/>
                        </a:rPr>
                        <a:t>Reducing bureaucracy</a:t>
                      </a:r>
                    </a:p>
                  </a:txBody>
                  <a:tcPr marL="125430" marR="75258" marT="78394" marB="783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>
                      <a:gsLst>
                        <a:gs pos="0">
                          <a:schemeClr val="bg1">
                            <a:tint val="90000"/>
                            <a:lumMod val="110000"/>
                          </a:schemeClr>
                        </a:gs>
                        <a:gs pos="100000">
                          <a:schemeClr val="bg1">
                            <a:shade val="64000"/>
                            <a:lumMod val="88000"/>
                          </a:schemeClr>
                        </a:gs>
                      </a:gsLst>
                      <a:lin ang="5400000" scaled="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9196288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8272A17-730E-908A-00E2-F3A1FB45A272}"/>
              </a:ext>
            </a:extLst>
          </p:cNvPr>
          <p:cNvSpPr txBox="1"/>
          <p:nvPr/>
        </p:nvSpPr>
        <p:spPr>
          <a:xfrm>
            <a:off x="1775011" y="1318271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b="1" i="1" dirty="0">
                <a:latin typeface="Century Gothic" panose="020B0502020202020204" pitchFamily="34" charset="0"/>
              </a:rPr>
              <a:t>Innovation Across Sectors</a:t>
            </a:r>
            <a:endParaRPr lang="en-GB" sz="3200" i="1" dirty="0">
              <a:latin typeface="Century Gothic" panose="020B0502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5CF7137-1801-D8EA-2DB0-8D6C897F82F8}"/>
              </a:ext>
            </a:extLst>
          </p:cNvPr>
          <p:cNvSpPr txBox="1"/>
          <p:nvPr/>
        </p:nvSpPr>
        <p:spPr>
          <a:xfrm flipH="1">
            <a:off x="7458634" y="2664356"/>
            <a:ext cx="4374774" cy="28674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2400" b="1" i="1" dirty="0">
                <a:solidFill>
                  <a:srgbClr val="0F1115"/>
                </a:solidFill>
                <a:effectLst/>
                <a:latin typeface="Century Gothic" panose="020B0502020202020204" pitchFamily="34" charset="0"/>
              </a:rPr>
              <a:t>Key Ecosystem Facts:</a:t>
            </a:r>
          </a:p>
          <a:p>
            <a:pPr marL="0" marR="0" indent="0" algn="just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1800" b="0" i="0" dirty="0">
                <a:solidFill>
                  <a:srgbClr val="0F1115"/>
                </a:solidFill>
                <a:effectLst/>
                <a:latin typeface="Century Gothic" panose="020B0502020202020204" pitchFamily="34" charset="0"/>
              </a:rPr>
              <a:t>"Big Four" hubs: Nigeria, Kenya, South Africa, Egypt</a:t>
            </a:r>
          </a:p>
          <a:p>
            <a:pPr marL="0" marR="0" indent="0" algn="just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1800" b="0" i="0" dirty="0">
                <a:solidFill>
                  <a:srgbClr val="0F1115"/>
                </a:solidFill>
                <a:effectLst/>
                <a:latin typeface="Century Gothic" panose="020B0502020202020204" pitchFamily="34" charset="0"/>
              </a:rPr>
              <a:t>Venture capital: $400M (2015) → $6B (2022)</a:t>
            </a:r>
          </a:p>
          <a:p>
            <a:pPr marL="0" marR="0" indent="0" algn="just">
              <a:spcBef>
                <a:spcPts val="45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1800" b="0" i="0" dirty="0">
                <a:solidFill>
                  <a:srgbClr val="0F1115"/>
                </a:solidFill>
                <a:effectLst/>
                <a:latin typeface="Century Gothic" panose="020B0502020202020204" pitchFamily="34" charset="0"/>
              </a:rPr>
              <a:t>Digital economy projected: $180B (2030)</a:t>
            </a:r>
          </a:p>
        </p:txBody>
      </p:sp>
    </p:spTree>
    <p:extLst>
      <p:ext uri="{BB962C8B-B14F-4D97-AF65-F5344CB8AC3E}">
        <p14:creationId xmlns:p14="http://schemas.microsoft.com/office/powerpoint/2010/main" val="2899676884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283</TotalTime>
  <Words>1021</Words>
  <Application>Microsoft Macintosh PowerPoint</Application>
  <PresentationFormat>Widescreen</PresentationFormat>
  <Paragraphs>189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Cambria Math</vt:lpstr>
      <vt:lpstr>Century Gothic</vt:lpstr>
      <vt:lpstr>quote-cjk-patch</vt:lpstr>
      <vt:lpstr>Tw Cen MT</vt:lpstr>
      <vt:lpstr>Wingdings</vt:lpstr>
      <vt:lpstr>Droplet</vt:lpstr>
      <vt:lpstr>Digital Highways &amp; Power Games How Africa's Tech Surge and Geopolitical Chess Might Shape its Global Economic Future</vt:lpstr>
      <vt:lpstr>Outline </vt:lpstr>
      <vt:lpstr>Africa's Triple Dilemma </vt:lpstr>
      <vt:lpstr>Walking The Resource Tightrope </vt:lpstr>
      <vt:lpstr>Resource Nationalism Resurgence </vt:lpstr>
      <vt:lpstr>Debt Pressures &amp; Sovereignty Risks </vt:lpstr>
      <vt:lpstr>Digital Infrastructure—the New Battleground </vt:lpstr>
      <vt:lpstr>Digital Public Infrastructure &amp; Sovereignty  Who Controls The Digital Commons?</vt:lpstr>
      <vt:lpstr>Africa's Digital Success Stories </vt:lpstr>
      <vt:lpstr> Rwanda: A  Blueprint For Digital Governance</vt:lpstr>
      <vt:lpstr>Challenges &amp; Risks </vt:lpstr>
      <vt:lpstr>Continental Policy Responses </vt:lpstr>
      <vt:lpstr>Key Recommendations &amp; Conclusion </vt:lpstr>
      <vt:lpstr>Thank you Q &amp;A/Discussion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Beatrice Claudia Chaytor</dc:creator>
  <cp:lastModifiedBy>Beatrice Claudia Chaytor</cp:lastModifiedBy>
  <cp:revision>41</cp:revision>
  <dcterms:created xsi:type="dcterms:W3CDTF">2026-07-06T12:25:18Z</dcterms:created>
  <dcterms:modified xsi:type="dcterms:W3CDTF">2026-07-06T19:33:04Z</dcterms:modified>
</cp:coreProperties>
</file>